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96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4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268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336EA9-C9DA-4EB4-896E-C571D9D52F1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F9DB7C5-07F3-46FC-8C4F-EAD87330CCE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</a:t>
          </a:r>
          <a:r>
            <a:rPr lang="ru-RU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Я исследователь</a:t>
          </a:r>
          <a:r>
            <a:rPr lang="ru-RU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»</a:t>
          </a:r>
          <a:endParaRPr lang="ru-RU" u="none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370ACF4-18FD-4E40-86D6-ED50BA27E7BF}" type="parTrans" cxnId="{628C2C34-A08F-4635-ADC7-5544D6F80000}">
      <dgm:prSet/>
      <dgm:spPr/>
      <dgm:t>
        <a:bodyPr/>
        <a:lstStyle/>
        <a:p>
          <a:endParaRPr lang="ru-RU" u="none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E922C09-DF8B-4A95-8715-B3EF9B1D6858}" type="sibTrans" cxnId="{628C2C34-A08F-4635-ADC7-5544D6F80000}">
      <dgm:prSet/>
      <dgm:spPr/>
      <dgm:t>
        <a:bodyPr/>
        <a:lstStyle/>
        <a:p>
          <a:endParaRPr lang="ru-RU" u="none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62F61E2-2799-462C-90A0-0EBBC7BA1A1D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Кружок: «Интеллектуальные игры»(шахматы, шашки, </a:t>
          </a:r>
          <a:r>
            <a:rPr lang="ru-RU" b="1" u="none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сонор</a:t>
          </a: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ru-RU" u="none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1F3EBAC-69A9-4144-B846-C00F1DDB3CA3}" type="parTrans" cxnId="{49CDD40C-83D8-4309-A2A0-1810DA70C6ED}">
      <dgm:prSet/>
      <dgm:spPr/>
      <dgm:t>
        <a:bodyPr/>
        <a:lstStyle/>
        <a:p>
          <a:endParaRPr lang="ru-RU" u="none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8D109F7-561F-46A2-892B-7564D4DDBEFE}" type="sibTrans" cxnId="{49CDD40C-83D8-4309-A2A0-1810DA70C6ED}">
      <dgm:prSet/>
      <dgm:spPr/>
      <dgm:t>
        <a:bodyPr/>
        <a:lstStyle/>
        <a:p>
          <a:endParaRPr lang="ru-RU" u="none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A6AB671-2460-4AC8-9C8F-817DB99479B5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«Очумелые ручки»</a:t>
          </a:r>
          <a:endParaRPr lang="ru-RU" u="none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6B367C9-45EB-469D-9CCF-391CE46A4AA4}" type="parTrans" cxnId="{30A1DA1F-9643-4CEA-A446-787616422E9B}">
      <dgm:prSet/>
      <dgm:spPr/>
      <dgm:t>
        <a:bodyPr/>
        <a:lstStyle/>
        <a:p>
          <a:endParaRPr lang="ru-RU" u="none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11E844F-97AE-4BDB-B332-013829094D7B}" type="sibTrans" cxnId="{30A1DA1F-9643-4CEA-A446-787616422E9B}">
      <dgm:prSet/>
      <dgm:spPr/>
      <dgm:t>
        <a:bodyPr/>
        <a:lstStyle/>
        <a:p>
          <a:endParaRPr lang="ru-RU" u="none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5C2D3D3-008F-44B8-965B-2FDA62A6C91A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«Юный творец»</a:t>
          </a:r>
          <a:endParaRPr lang="ru-RU" u="none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AC50145-2140-4712-B457-64DE0EAB5C22}" type="parTrans" cxnId="{5D1AF7E9-716F-41D1-8EB2-02B4B7B226D3}">
      <dgm:prSet/>
      <dgm:spPr/>
      <dgm:t>
        <a:bodyPr/>
        <a:lstStyle/>
        <a:p>
          <a:endParaRPr lang="ru-RU" u="none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31232D0-D7B4-42CE-AD4E-B20F0CDF3641}" type="sibTrans" cxnId="{5D1AF7E9-716F-41D1-8EB2-02B4B7B226D3}">
      <dgm:prSet/>
      <dgm:spPr/>
      <dgm:t>
        <a:bodyPr/>
        <a:lstStyle/>
        <a:p>
          <a:endParaRPr lang="ru-RU" u="none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B0243D9-C6B1-46F0-969A-E1937541A99D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«Сияние </a:t>
          </a:r>
          <a:r>
            <a:rPr lang="ru-RU" b="1" u="none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осикталин</a:t>
          </a: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»</a:t>
          </a:r>
          <a:endParaRPr lang="ru-RU" u="none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D783168-FBDC-40B3-9010-1732FDCA24C8}" type="parTrans" cxnId="{C307B48C-4AA2-4778-8286-23D611F503D0}">
      <dgm:prSet/>
      <dgm:spPr/>
      <dgm:t>
        <a:bodyPr/>
        <a:lstStyle/>
        <a:p>
          <a:endParaRPr lang="ru-RU" u="none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CBE53443-3486-408D-BEBA-AA296D553F46}" type="sibTrans" cxnId="{C307B48C-4AA2-4778-8286-23D611F503D0}">
      <dgm:prSet/>
      <dgm:spPr/>
      <dgm:t>
        <a:bodyPr/>
        <a:lstStyle/>
        <a:p>
          <a:endParaRPr lang="ru-RU" u="none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1369937-8CE4-4B67-A5CE-CE05F083295C}">
      <dgm:prSet phldrT="[Текст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Кружок: «</a:t>
          </a:r>
          <a:r>
            <a:rPr lang="ru-RU" b="1" u="none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Легомир</a:t>
          </a: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»</a:t>
          </a:r>
          <a:endParaRPr lang="ru-RU" u="none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309D5B6-5C29-4048-9324-3C05A71FD623}" type="parTrans" cxnId="{7D9222A6-AB16-4E41-96DF-11A552E439BE}">
      <dgm:prSet/>
      <dgm:spPr/>
      <dgm:t>
        <a:bodyPr/>
        <a:lstStyle/>
        <a:p>
          <a:endParaRPr lang="ru-RU" u="none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ADD2E37-745A-4184-817F-29CB6415D35D}" type="sibTrans" cxnId="{7D9222A6-AB16-4E41-96DF-11A552E439BE}">
      <dgm:prSet/>
      <dgm:spPr/>
      <dgm:t>
        <a:bodyPr/>
        <a:lstStyle/>
        <a:p>
          <a:endParaRPr lang="ru-RU" u="none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8544EA4-01AE-43F2-8331-B41257E695A6}">
      <dgm:prSet phldrT="[Текст]"/>
      <dgm:spPr>
        <a:solidFill>
          <a:srgbClr val="00B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b="1" u="none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Аптаах</a:t>
          </a: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b="1" u="none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холбуйачаан</a:t>
          </a:r>
          <a:r>
            <a:rPr lang="ru-RU" b="1" u="none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»</a:t>
          </a:r>
          <a:endParaRPr lang="ru-RU" u="none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C4937E4-562D-4D48-840C-55C0600228C7}" type="parTrans" cxnId="{2D92534C-B0C9-4390-8BDC-67BF4FA1D882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917E0F8-2C39-44E5-B28C-6420B3B9C05B}" type="sibTrans" cxnId="{2D92534C-B0C9-4390-8BDC-67BF4FA1D882}">
      <dgm:prSet/>
      <dgm:spPr/>
      <dgm:t>
        <a:bodyPr/>
        <a:lstStyle/>
        <a:p>
          <a:endParaRPr lang="ru-RU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AFAA4E2-6344-4CA0-93A6-82CBF3C048FD}" type="pres">
      <dgm:prSet presAssocID="{E1336EA9-C9DA-4EB4-896E-C571D9D52F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8AFD5B-3052-4EBE-8C7E-738B80B7DB0C}" type="pres">
      <dgm:prSet presAssocID="{9F9DB7C5-07F3-46FC-8C4F-EAD87330CCE9}" presName="node" presStyleLbl="node1" presStyleIdx="0" presStyleCnt="7" custScaleY="77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C7BB9-FE4A-47B9-A6AF-D4FC0B1D675A}" type="pres">
      <dgm:prSet presAssocID="{9E922C09-DF8B-4A95-8715-B3EF9B1D6858}" presName="sibTrans" presStyleCnt="0"/>
      <dgm:spPr/>
    </dgm:pt>
    <dgm:pt modelId="{C33C90EC-0151-462D-8264-417FD81E54E9}" type="pres">
      <dgm:prSet presAssocID="{F62F61E2-2799-462C-90A0-0EBBC7BA1A1D}" presName="node" presStyleLbl="node1" presStyleIdx="1" presStyleCnt="7" custScaleY="76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4ADEF-2E12-413F-BF95-1A96E2099D51}" type="pres">
      <dgm:prSet presAssocID="{C8D109F7-561F-46A2-892B-7564D4DDBEFE}" presName="sibTrans" presStyleCnt="0"/>
      <dgm:spPr/>
    </dgm:pt>
    <dgm:pt modelId="{A0A424D2-1FE0-45F9-901C-082A821B78F8}" type="pres">
      <dgm:prSet presAssocID="{CA6AB671-2460-4AC8-9C8F-817DB99479B5}" presName="node" presStyleLbl="node1" presStyleIdx="2" presStyleCnt="7" custScaleY="75998" custLinFactNeighborX="-1149" custLinFactNeighborY="-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01D7D-0D0B-4C91-939E-A1BAAF1C9843}" type="pres">
      <dgm:prSet presAssocID="{411E844F-97AE-4BDB-B332-013829094D7B}" presName="sibTrans" presStyleCnt="0"/>
      <dgm:spPr/>
    </dgm:pt>
    <dgm:pt modelId="{92765FF1-9A21-4EE0-9A01-2304E9136A0F}" type="pres">
      <dgm:prSet presAssocID="{95C2D3D3-008F-44B8-965B-2FDA62A6C91A}" presName="node" presStyleLbl="node1" presStyleIdx="3" presStyleCnt="7" custScaleY="7816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15901-4B10-4247-954C-174912832BFC}" type="pres">
      <dgm:prSet presAssocID="{931232D0-D7B4-42CE-AD4E-B20F0CDF3641}" presName="sibTrans" presStyleCnt="0"/>
      <dgm:spPr/>
    </dgm:pt>
    <dgm:pt modelId="{08211194-FB67-403E-A18B-00D07050981A}" type="pres">
      <dgm:prSet presAssocID="{1B0243D9-C6B1-46F0-969A-E1937541A99D}" presName="node" presStyleLbl="node1" presStyleIdx="4" presStyleCnt="7" custScaleY="78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1BA1A-995F-48EA-ADC2-579E38B63179}" type="pres">
      <dgm:prSet presAssocID="{CBE53443-3486-408D-BEBA-AA296D553F46}" presName="sibTrans" presStyleCnt="0"/>
      <dgm:spPr/>
    </dgm:pt>
    <dgm:pt modelId="{E0F88DDB-CF1E-402D-85BC-6949EA4756CE}" type="pres">
      <dgm:prSet presAssocID="{B1369937-8CE4-4B67-A5CE-CE05F083295C}" presName="node" presStyleLbl="node1" presStyleIdx="5" presStyleCnt="7" custScaleY="78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621B6-F573-432D-8351-DE8CCFD02180}" type="pres">
      <dgm:prSet presAssocID="{6ADD2E37-745A-4184-817F-29CB6415D35D}" presName="sibTrans" presStyleCnt="0"/>
      <dgm:spPr/>
    </dgm:pt>
    <dgm:pt modelId="{62F90217-5E13-42CB-BB3A-8607C2AB69BB}" type="pres">
      <dgm:prSet presAssocID="{B8544EA4-01AE-43F2-8331-B41257E695A6}" presName="node" presStyleLbl="node1" presStyleIdx="6" presStyleCnt="7" custScaleY="78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AF7E9-716F-41D1-8EB2-02B4B7B226D3}" srcId="{E1336EA9-C9DA-4EB4-896E-C571D9D52F1D}" destId="{95C2D3D3-008F-44B8-965B-2FDA62A6C91A}" srcOrd="3" destOrd="0" parTransId="{2AC50145-2140-4712-B457-64DE0EAB5C22}" sibTransId="{931232D0-D7B4-42CE-AD4E-B20F0CDF3641}"/>
    <dgm:cxn modelId="{F6ECF3B4-4BE9-4214-9680-77D499199D12}" type="presOf" srcId="{F62F61E2-2799-462C-90A0-0EBBC7BA1A1D}" destId="{C33C90EC-0151-462D-8264-417FD81E54E9}" srcOrd="0" destOrd="0" presId="urn:microsoft.com/office/officeart/2005/8/layout/default"/>
    <dgm:cxn modelId="{2D92534C-B0C9-4390-8BDC-67BF4FA1D882}" srcId="{E1336EA9-C9DA-4EB4-896E-C571D9D52F1D}" destId="{B8544EA4-01AE-43F2-8331-B41257E695A6}" srcOrd="6" destOrd="0" parTransId="{6C4937E4-562D-4D48-840C-55C0600228C7}" sibTransId="{7917E0F8-2C39-44E5-B28C-6420B3B9C05B}"/>
    <dgm:cxn modelId="{01A2DD1B-3735-4205-B7A0-F0BA43C4A660}" type="presOf" srcId="{CA6AB671-2460-4AC8-9C8F-817DB99479B5}" destId="{A0A424D2-1FE0-45F9-901C-082A821B78F8}" srcOrd="0" destOrd="0" presId="urn:microsoft.com/office/officeart/2005/8/layout/default"/>
    <dgm:cxn modelId="{C307B48C-4AA2-4778-8286-23D611F503D0}" srcId="{E1336EA9-C9DA-4EB4-896E-C571D9D52F1D}" destId="{1B0243D9-C6B1-46F0-969A-E1937541A99D}" srcOrd="4" destOrd="0" parTransId="{CD783168-FBDC-40B3-9010-1732FDCA24C8}" sibTransId="{CBE53443-3486-408D-BEBA-AA296D553F46}"/>
    <dgm:cxn modelId="{F4CBAE51-FA3D-4445-A8C2-56ACED0384DD}" type="presOf" srcId="{95C2D3D3-008F-44B8-965B-2FDA62A6C91A}" destId="{92765FF1-9A21-4EE0-9A01-2304E9136A0F}" srcOrd="0" destOrd="0" presId="urn:microsoft.com/office/officeart/2005/8/layout/default"/>
    <dgm:cxn modelId="{A0DB23E9-3FB6-4143-95DE-0BACDD1A9611}" type="presOf" srcId="{9F9DB7C5-07F3-46FC-8C4F-EAD87330CCE9}" destId="{068AFD5B-3052-4EBE-8C7E-738B80B7DB0C}" srcOrd="0" destOrd="0" presId="urn:microsoft.com/office/officeart/2005/8/layout/default"/>
    <dgm:cxn modelId="{041CCA2C-8FD5-4B54-AC05-86B63BA0DF46}" type="presOf" srcId="{1B0243D9-C6B1-46F0-969A-E1937541A99D}" destId="{08211194-FB67-403E-A18B-00D07050981A}" srcOrd="0" destOrd="0" presId="urn:microsoft.com/office/officeart/2005/8/layout/default"/>
    <dgm:cxn modelId="{7D9222A6-AB16-4E41-96DF-11A552E439BE}" srcId="{E1336EA9-C9DA-4EB4-896E-C571D9D52F1D}" destId="{B1369937-8CE4-4B67-A5CE-CE05F083295C}" srcOrd="5" destOrd="0" parTransId="{F309D5B6-5C29-4048-9324-3C05A71FD623}" sibTransId="{6ADD2E37-745A-4184-817F-29CB6415D35D}"/>
    <dgm:cxn modelId="{30A1DA1F-9643-4CEA-A446-787616422E9B}" srcId="{E1336EA9-C9DA-4EB4-896E-C571D9D52F1D}" destId="{CA6AB671-2460-4AC8-9C8F-817DB99479B5}" srcOrd="2" destOrd="0" parTransId="{06B367C9-45EB-469D-9CCF-391CE46A4AA4}" sibTransId="{411E844F-97AE-4BDB-B332-013829094D7B}"/>
    <dgm:cxn modelId="{CCAE1CD2-1954-4F03-ACB1-F5A787B3FB7A}" type="presOf" srcId="{B8544EA4-01AE-43F2-8331-B41257E695A6}" destId="{62F90217-5E13-42CB-BB3A-8607C2AB69BB}" srcOrd="0" destOrd="0" presId="urn:microsoft.com/office/officeart/2005/8/layout/default"/>
    <dgm:cxn modelId="{B012399B-0997-40FA-9B99-E7920535D461}" type="presOf" srcId="{E1336EA9-C9DA-4EB4-896E-C571D9D52F1D}" destId="{1AFAA4E2-6344-4CA0-93A6-82CBF3C048FD}" srcOrd="0" destOrd="0" presId="urn:microsoft.com/office/officeart/2005/8/layout/default"/>
    <dgm:cxn modelId="{49CDD40C-83D8-4309-A2A0-1810DA70C6ED}" srcId="{E1336EA9-C9DA-4EB4-896E-C571D9D52F1D}" destId="{F62F61E2-2799-462C-90A0-0EBBC7BA1A1D}" srcOrd="1" destOrd="0" parTransId="{61F3EBAC-69A9-4144-B846-C00F1DDB3CA3}" sibTransId="{C8D109F7-561F-46A2-892B-7564D4DDBEFE}"/>
    <dgm:cxn modelId="{A5D0F777-4F58-477F-8035-59E3BB2EF83E}" type="presOf" srcId="{B1369937-8CE4-4B67-A5CE-CE05F083295C}" destId="{E0F88DDB-CF1E-402D-85BC-6949EA4756CE}" srcOrd="0" destOrd="0" presId="urn:microsoft.com/office/officeart/2005/8/layout/default"/>
    <dgm:cxn modelId="{628C2C34-A08F-4635-ADC7-5544D6F80000}" srcId="{E1336EA9-C9DA-4EB4-896E-C571D9D52F1D}" destId="{9F9DB7C5-07F3-46FC-8C4F-EAD87330CCE9}" srcOrd="0" destOrd="0" parTransId="{8370ACF4-18FD-4E40-86D6-ED50BA27E7BF}" sibTransId="{9E922C09-DF8B-4A95-8715-B3EF9B1D6858}"/>
    <dgm:cxn modelId="{3A38FD8B-7801-4307-A872-562EAB50F358}" type="presParOf" srcId="{1AFAA4E2-6344-4CA0-93A6-82CBF3C048FD}" destId="{068AFD5B-3052-4EBE-8C7E-738B80B7DB0C}" srcOrd="0" destOrd="0" presId="urn:microsoft.com/office/officeart/2005/8/layout/default"/>
    <dgm:cxn modelId="{6F672802-B42C-4E0D-8DAC-56A00617834E}" type="presParOf" srcId="{1AFAA4E2-6344-4CA0-93A6-82CBF3C048FD}" destId="{A3CC7BB9-FE4A-47B9-A6AF-D4FC0B1D675A}" srcOrd="1" destOrd="0" presId="urn:microsoft.com/office/officeart/2005/8/layout/default"/>
    <dgm:cxn modelId="{D5D0DB06-F64F-48CF-8947-CE8CB11CF72C}" type="presParOf" srcId="{1AFAA4E2-6344-4CA0-93A6-82CBF3C048FD}" destId="{C33C90EC-0151-462D-8264-417FD81E54E9}" srcOrd="2" destOrd="0" presId="urn:microsoft.com/office/officeart/2005/8/layout/default"/>
    <dgm:cxn modelId="{5141B358-7D89-43F1-B87E-3EB6F6DAECE3}" type="presParOf" srcId="{1AFAA4E2-6344-4CA0-93A6-82CBF3C048FD}" destId="{87B4ADEF-2E12-413F-BF95-1A96E2099D51}" srcOrd="3" destOrd="0" presId="urn:microsoft.com/office/officeart/2005/8/layout/default"/>
    <dgm:cxn modelId="{9BD1330A-ECD9-49EA-B60B-C09B8C853384}" type="presParOf" srcId="{1AFAA4E2-6344-4CA0-93A6-82CBF3C048FD}" destId="{A0A424D2-1FE0-45F9-901C-082A821B78F8}" srcOrd="4" destOrd="0" presId="urn:microsoft.com/office/officeart/2005/8/layout/default"/>
    <dgm:cxn modelId="{30A76C9F-0D15-4810-8245-96A03F1A01F7}" type="presParOf" srcId="{1AFAA4E2-6344-4CA0-93A6-82CBF3C048FD}" destId="{ACB01D7D-0D0B-4C91-939E-A1BAAF1C9843}" srcOrd="5" destOrd="0" presId="urn:microsoft.com/office/officeart/2005/8/layout/default"/>
    <dgm:cxn modelId="{BECB20AC-4D31-438F-A317-BB2AA4683AE6}" type="presParOf" srcId="{1AFAA4E2-6344-4CA0-93A6-82CBF3C048FD}" destId="{92765FF1-9A21-4EE0-9A01-2304E9136A0F}" srcOrd="6" destOrd="0" presId="urn:microsoft.com/office/officeart/2005/8/layout/default"/>
    <dgm:cxn modelId="{783F431E-0C42-4A51-8198-DAA67CCF742F}" type="presParOf" srcId="{1AFAA4E2-6344-4CA0-93A6-82CBF3C048FD}" destId="{A6115901-4B10-4247-954C-174912832BFC}" srcOrd="7" destOrd="0" presId="urn:microsoft.com/office/officeart/2005/8/layout/default"/>
    <dgm:cxn modelId="{B6BCB89B-02B3-4E51-8D81-3798C253CBAF}" type="presParOf" srcId="{1AFAA4E2-6344-4CA0-93A6-82CBF3C048FD}" destId="{08211194-FB67-403E-A18B-00D07050981A}" srcOrd="8" destOrd="0" presId="urn:microsoft.com/office/officeart/2005/8/layout/default"/>
    <dgm:cxn modelId="{9DB4F444-F808-424C-87A3-F079827A8946}" type="presParOf" srcId="{1AFAA4E2-6344-4CA0-93A6-82CBF3C048FD}" destId="{1AB1BA1A-995F-48EA-ADC2-579E38B63179}" srcOrd="9" destOrd="0" presId="urn:microsoft.com/office/officeart/2005/8/layout/default"/>
    <dgm:cxn modelId="{D44F6C89-7F5F-4635-B5CA-7A320B3A6D0E}" type="presParOf" srcId="{1AFAA4E2-6344-4CA0-93A6-82CBF3C048FD}" destId="{E0F88DDB-CF1E-402D-85BC-6949EA4756CE}" srcOrd="10" destOrd="0" presId="urn:microsoft.com/office/officeart/2005/8/layout/default"/>
    <dgm:cxn modelId="{750F832F-DBA8-4A14-9B23-C82A1E383379}" type="presParOf" srcId="{1AFAA4E2-6344-4CA0-93A6-82CBF3C048FD}" destId="{AA7621B6-F573-432D-8351-DE8CCFD02180}" srcOrd="11" destOrd="0" presId="urn:microsoft.com/office/officeart/2005/8/layout/default"/>
    <dgm:cxn modelId="{D680A925-89CE-4AFA-AB1C-47058447772F}" type="presParOf" srcId="{1AFAA4E2-6344-4CA0-93A6-82CBF3C048FD}" destId="{62F90217-5E13-42CB-BB3A-8607C2AB69B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AFD5B-3052-4EBE-8C7E-738B80B7DB0C}">
      <dsp:nvSpPr>
        <dsp:cNvPr id="0" name=""/>
        <dsp:cNvSpPr/>
      </dsp:nvSpPr>
      <dsp:spPr>
        <a:xfrm>
          <a:off x="0" y="385267"/>
          <a:ext cx="2627484" cy="12140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</a:t>
          </a:r>
          <a:r>
            <a:rPr lang="ru-RU" sz="1800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: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Я исследователь</a:t>
          </a:r>
          <a:r>
            <a:rPr lang="ru-RU" sz="1800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»</a:t>
          </a:r>
          <a:endParaRPr lang="ru-RU" sz="1800" u="none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385267"/>
        <a:ext cx="2627484" cy="1214086"/>
      </dsp:txXfrm>
    </dsp:sp>
    <dsp:sp modelId="{C33C90EC-0151-462D-8264-417FD81E54E9}">
      <dsp:nvSpPr>
        <dsp:cNvPr id="0" name=""/>
        <dsp:cNvSpPr/>
      </dsp:nvSpPr>
      <dsp:spPr>
        <a:xfrm>
          <a:off x="2890232" y="390107"/>
          <a:ext cx="2627484" cy="120440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Кружок: «Интеллектуальные игры»(шахматы, шашки, </a:t>
          </a:r>
          <a:r>
            <a:rPr lang="ru-RU" sz="1800" b="1" u="none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сонор</a:t>
          </a: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)</a:t>
          </a:r>
          <a:endParaRPr lang="ru-RU" sz="1800" u="none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90232" y="390107"/>
        <a:ext cx="2627484" cy="1204407"/>
      </dsp:txXfrm>
    </dsp:sp>
    <dsp:sp modelId="{A0A424D2-1FE0-45F9-901C-082A821B78F8}">
      <dsp:nvSpPr>
        <dsp:cNvPr id="0" name=""/>
        <dsp:cNvSpPr/>
      </dsp:nvSpPr>
      <dsp:spPr>
        <a:xfrm>
          <a:off x="5750275" y="392046"/>
          <a:ext cx="2627484" cy="1198101"/>
        </a:xfrm>
        <a:prstGeom prst="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Кружок: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«Очумелые ручки»</a:t>
          </a:r>
          <a:endParaRPr lang="ru-RU" sz="1800" u="none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750275" y="392046"/>
        <a:ext cx="2627484" cy="1198101"/>
      </dsp:txXfrm>
    </dsp:sp>
    <dsp:sp modelId="{92765FF1-9A21-4EE0-9A01-2304E9136A0F}">
      <dsp:nvSpPr>
        <dsp:cNvPr id="0" name=""/>
        <dsp:cNvSpPr/>
      </dsp:nvSpPr>
      <dsp:spPr>
        <a:xfrm>
          <a:off x="0" y="1862102"/>
          <a:ext cx="2627484" cy="12322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Кружок: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«Юный творец»</a:t>
          </a:r>
          <a:endParaRPr lang="ru-RU" sz="1800" u="none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0" y="1862102"/>
        <a:ext cx="2627484" cy="1232200"/>
      </dsp:txXfrm>
    </dsp:sp>
    <dsp:sp modelId="{08211194-FB67-403E-A18B-00D07050981A}">
      <dsp:nvSpPr>
        <dsp:cNvPr id="0" name=""/>
        <dsp:cNvSpPr/>
      </dsp:nvSpPr>
      <dsp:spPr>
        <a:xfrm>
          <a:off x="2890232" y="1862102"/>
          <a:ext cx="2627484" cy="12322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Кружок: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«Сияние </a:t>
          </a:r>
          <a:r>
            <a:rPr lang="ru-RU" sz="1800" b="1" u="none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осикталин</a:t>
          </a: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»</a:t>
          </a:r>
          <a:endParaRPr lang="ru-RU" sz="1800" u="none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90232" y="1862102"/>
        <a:ext cx="2627484" cy="1232200"/>
      </dsp:txXfrm>
    </dsp:sp>
    <dsp:sp modelId="{E0F88DDB-CF1E-402D-85BC-6949EA4756CE}">
      <dsp:nvSpPr>
        <dsp:cNvPr id="0" name=""/>
        <dsp:cNvSpPr/>
      </dsp:nvSpPr>
      <dsp:spPr>
        <a:xfrm>
          <a:off x="5780465" y="1862102"/>
          <a:ext cx="2627484" cy="1232200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Кружок: «</a:t>
          </a:r>
          <a:r>
            <a:rPr lang="ru-RU" sz="1800" b="1" u="none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Легомир</a:t>
          </a: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»</a:t>
          </a:r>
          <a:endParaRPr lang="ru-RU" sz="1800" u="none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780465" y="1862102"/>
        <a:ext cx="2627484" cy="1232200"/>
      </dsp:txXfrm>
    </dsp:sp>
    <dsp:sp modelId="{62F90217-5E13-42CB-BB3A-8607C2AB69BB}">
      <dsp:nvSpPr>
        <dsp:cNvPr id="0" name=""/>
        <dsp:cNvSpPr/>
      </dsp:nvSpPr>
      <dsp:spPr>
        <a:xfrm>
          <a:off x="2890232" y="3357051"/>
          <a:ext cx="2627484" cy="1232200"/>
        </a:xfrm>
        <a:prstGeom prst="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Кружок: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«</a:t>
          </a:r>
          <a:r>
            <a:rPr lang="ru-RU" sz="1800" b="1" u="none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Аптаах</a:t>
          </a: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u="none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холбуйачаан</a:t>
          </a:r>
          <a:r>
            <a:rPr lang="ru-RU" sz="1800" b="1" u="none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»</a:t>
          </a:r>
          <a:endParaRPr lang="ru-RU" sz="1800" u="none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90232" y="3357051"/>
        <a:ext cx="2627484" cy="1232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7B0F-AC26-457A-9AA8-4B2F491ED5DC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0DEE-1CE3-478A-881B-C927B79B84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7B0F-AC26-457A-9AA8-4B2F491ED5DC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0DEE-1CE3-478A-881B-C927B79B8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7B0F-AC26-457A-9AA8-4B2F491ED5DC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0DEE-1CE3-478A-881B-C927B79B8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7B0F-AC26-457A-9AA8-4B2F491ED5DC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0DEE-1CE3-478A-881B-C927B79B84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7B0F-AC26-457A-9AA8-4B2F491ED5DC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0DEE-1CE3-478A-881B-C927B79B8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7B0F-AC26-457A-9AA8-4B2F491ED5DC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0DEE-1CE3-478A-881B-C927B79B84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7B0F-AC26-457A-9AA8-4B2F491ED5DC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0DEE-1CE3-478A-881B-C927B79B84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7B0F-AC26-457A-9AA8-4B2F491ED5DC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0DEE-1CE3-478A-881B-C927B79B8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7B0F-AC26-457A-9AA8-4B2F491ED5DC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0DEE-1CE3-478A-881B-C927B79B8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7B0F-AC26-457A-9AA8-4B2F491ED5DC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0DEE-1CE3-478A-881B-C927B79B8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7B0F-AC26-457A-9AA8-4B2F491ED5DC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60DEE-1CE3-478A-881B-C927B79B84A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897B0F-AC26-457A-9AA8-4B2F491ED5DC}" type="datetimeFigureOut">
              <a:rPr lang="ru-RU" smtClean="0"/>
              <a:t>24.08.2017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460DEE-1CE3-478A-881B-C927B79B84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2221" y="26064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Основная образовательная программа МБДОУ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«Детский сад  «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Эннэкээн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» муниципального района «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Оленекский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эвенкийский национальный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район» Республики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Саха (Якутия)</a:t>
            </a:r>
          </a:p>
        </p:txBody>
      </p:sp>
    </p:spTree>
    <p:extLst>
      <p:ext uri="{BB962C8B-B14F-4D97-AF65-F5344CB8AC3E}">
        <p14:creationId xmlns:p14="http://schemas.microsoft.com/office/powerpoint/2010/main" val="321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05273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Родители </a:t>
            </a:r>
            <a:r>
              <a:rPr lang="ru-RU" dirty="0">
                <a:latin typeface="Arial" pitchFamily="34" charset="0"/>
                <a:cs typeface="Arial" pitchFamily="34" charset="0"/>
              </a:rPr>
              <a:t>являются не только равноправными, но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равноответственными</a:t>
            </a:r>
            <a:r>
              <a:rPr lang="ru-RU" dirty="0">
                <a:latin typeface="Arial" pitchFamily="34" charset="0"/>
                <a:cs typeface="Arial" pitchFamily="34" charset="0"/>
              </a:rPr>
              <a:t> участниками образовательного процесса.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Планирование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работы с родителями 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2017-2018 учебный год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участие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в работе родительского комитета. Управляющего совета ДОУ, педагогических советах ДОУ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08520" y="188640"/>
            <a:ext cx="9937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Взаимодействие педагогического коллектива с семьями</a:t>
            </a:r>
            <a:endParaRPr lang="ru-RU" sz="24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воспитанников </a:t>
            </a:r>
            <a:endParaRPr lang="ru-RU" sz="24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509538"/>
              </p:ext>
            </p:extLst>
          </p:nvPr>
        </p:nvGraphicFramePr>
        <p:xfrm>
          <a:off x="253223" y="2559166"/>
          <a:ext cx="8783273" cy="4183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2573"/>
                <a:gridCol w="4034045"/>
                <a:gridCol w="2536655"/>
              </a:tblGrid>
              <a:tr h="446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Реальное участие родителей в жизни ДОУ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Формы участия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Периодичность сотрудничества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 anchor="ctr"/>
                </a:tc>
              </a:tr>
              <a:tr h="730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проведении мониторинговых исследований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- анкетирование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- социологический опрос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- интервьюирование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- «Родительская почта»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3-4 р. в год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По мере необходимости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 р. в квартал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/>
                </a:tc>
              </a:tr>
              <a:tr h="9135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создании условий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участие в субботниках по благоустройству территории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помощь в создании предметно-развивающей среды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оказание помощи в ремонтных работах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2 р. в год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Постоянно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Ежегодно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/>
                </a:tc>
              </a:tr>
              <a:tr h="4466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управлении ДОУ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- участие в работе родительского комитета. Управляющего совета ДОУ, педагогических советах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По плану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/>
                </a:tc>
              </a:tr>
              <a:tr h="16444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просветительской деятельности, направленной на повышение педагогической культуры, расширение информационного поля родителей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наглядная информация (стенды, папки-передвижки), семейные и групповые фотоальбомы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памятки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консультации, семинары, семинары-практикумы, конференции.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распространение опыта семейного воспитания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родительское собрание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 р. в квартал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Обновление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постоянно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р. в месяц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 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годовому плану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2126" marR="5212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4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5315718"/>
              </p:ext>
            </p:extLst>
          </p:nvPr>
        </p:nvGraphicFramePr>
        <p:xfrm>
          <a:off x="179512" y="188640"/>
          <a:ext cx="8640960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6723"/>
                <a:gridCol w="3968682"/>
                <a:gridCol w="2495555"/>
              </a:tblGrid>
              <a:tr h="18722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воспитательно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-образовательном процессе ДОУ, направленном на установление сотрудничества и партнерских отношений с целью вовлечения родителей в единое образовательное пространство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дни открытых дверей, самоуправление родителей)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дни здоровья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недели творчества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совместные праздники, развлечения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участие в творческих выставках, смотрах-конкурсах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мероприятия с родителями в рамках проектной деятельности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р. в год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р. в квартал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р. в год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плану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плану, по годовому плану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2-3 р. в год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6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564177"/>
            <a:ext cx="4930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>
                <a:latin typeface="Arial" pitchFamily="34" charset="0"/>
                <a:cs typeface="Arial" pitchFamily="34" charset="0"/>
              </a:rPr>
              <a:t>Дополнительное образование </a:t>
            </a:r>
            <a:endParaRPr lang="ru-RU" sz="24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13932663"/>
              </p:ext>
            </p:extLst>
          </p:nvPr>
        </p:nvGraphicFramePr>
        <p:xfrm>
          <a:off x="556538" y="1046768"/>
          <a:ext cx="8407950" cy="497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8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Кружок</a:t>
            </a:r>
            <a:r>
              <a:rPr lang="ru-RU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Я исследователь</a:t>
            </a:r>
            <a:r>
              <a:rPr lang="ru-RU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Руководитель: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Софронова Елена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Аркадьевна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Цель</a:t>
            </a:r>
            <a:r>
              <a:rPr lang="ru-RU" dirty="0">
                <a:latin typeface="Arial" pitchFamily="34" charset="0"/>
                <a:cs typeface="Arial" pitchFamily="34" charset="0"/>
              </a:rPr>
              <a:t>: создание условий для успешного освоения воспитанниками основ исследовательской деятельности.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Задачи</a:t>
            </a:r>
            <a:r>
              <a:rPr lang="ru-RU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представление об исследовательском обучении как ведущем способе учебной деятельности;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обучать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специальным знаниям, необходимым для проведения самостоятельных исследований;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и развивать умения и навыки исследовательского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поиска.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Дарья\Desktop\фото детей\аянесса исследователь\20170314_1131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5"/>
          <a:stretch/>
        </p:blipFill>
        <p:spPr bwMode="auto">
          <a:xfrm>
            <a:off x="2850887" y="3408849"/>
            <a:ext cx="3298209" cy="31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арья\Desktop\фото детей\аянесса исследователь\20170314_1324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13174" r="19047" b="14128"/>
          <a:stretch/>
        </p:blipFill>
        <p:spPr bwMode="auto">
          <a:xfrm rot="10800000">
            <a:off x="245592" y="4365104"/>
            <a:ext cx="2511110" cy="2268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Дарья\Desktop\фото детей\аянесса исследователь\20170314_1343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43" y="4365104"/>
            <a:ext cx="3101825" cy="23762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4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7048" y="260648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Кружок: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«Интеллектуальные игры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(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шахматы, шашки,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сонор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Руководитель: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Федорова Маргарита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Семеновна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Цель</a:t>
            </a:r>
            <a:r>
              <a:rPr lang="ru-RU" dirty="0">
                <a:latin typeface="Arial" pitchFamily="34" charset="0"/>
                <a:cs typeface="Arial" pitchFamily="34" charset="0"/>
              </a:rPr>
              <a:t>: Развитие восприятия, внимания, воображения, памяти, мышления и начальных форм волевого управления поведением.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Задачи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раскрытие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творческой способности;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игровой деятельности;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расширение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круга общения, возможностей полноценного самовыражения, самореализации, преодоление замкнутости;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Занятия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проводятся с использованием специальной литературы, автор: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И.Г.Сухина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. «Шахматы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«</a:t>
            </a:r>
            <a:r>
              <a:rPr lang="ru-RU" dirty="0">
                <a:latin typeface="Arial" pitchFamily="34" charset="0"/>
                <a:cs typeface="Arial" pitchFamily="34" charset="0"/>
              </a:rPr>
              <a:t>Там клетки черно-белые чудес и тайн полны» часть 1 и часть 2.</a:t>
            </a:r>
          </a:p>
        </p:txBody>
      </p:sp>
      <p:pic>
        <p:nvPicPr>
          <p:cNvPr id="9218" name="Picture 2" descr="C:\Users\Дарья\Desktop\фото детей\20170119_1606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1"/>
          <a:stretch/>
        </p:blipFill>
        <p:spPr bwMode="auto">
          <a:xfrm>
            <a:off x="1691680" y="3789040"/>
            <a:ext cx="5508400" cy="2824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5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8636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Кружок: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«Очумелые ручки»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Руководитель: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Петрова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Сардана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Васильевна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	Цель</a:t>
            </a:r>
            <a:r>
              <a:rPr lang="ru-RU" dirty="0">
                <a:latin typeface="Arial" pitchFamily="34" charset="0"/>
                <a:cs typeface="Arial" pitchFamily="34" charset="0"/>
              </a:rPr>
              <a:t>: Развитие творчества, воображения и эстетического вкуса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ребенка.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	Задачи</a:t>
            </a:r>
            <a:r>
              <a:rPr lang="ru-RU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раскрытие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творческой способности;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традиционных технологий  культуры эвенков;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патриотического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чувства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«Я </a:t>
            </a:r>
            <a:r>
              <a:rPr lang="ru-RU" dirty="0">
                <a:latin typeface="Arial" pitchFamily="34" charset="0"/>
                <a:cs typeface="Arial" pitchFamily="34" charset="0"/>
              </a:rPr>
              <a:t>эвенк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10242" name="Picture 2" descr="C:\Users\Дарья\Desktop\фото детей\20170217_161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51" y="3253559"/>
            <a:ext cx="4671649" cy="2792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Дарья\Desktop\фото детей\20170217_1732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t="4217" r="10146" b="6111"/>
          <a:stretch/>
        </p:blipFill>
        <p:spPr bwMode="auto">
          <a:xfrm>
            <a:off x="111673" y="3248690"/>
            <a:ext cx="4432644" cy="2797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5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Кружок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«Юный творец»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Алексеева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Альбина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Ивановна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	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Дарья\Desktop\фото детей\IMG_20170124_1042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9" r="30923" b="12038"/>
          <a:stretch/>
        </p:blipFill>
        <p:spPr bwMode="auto">
          <a:xfrm>
            <a:off x="246132" y="3877843"/>
            <a:ext cx="202325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414" y="1083801"/>
            <a:ext cx="84760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развитие логического мышления, художественно-эстетического вкуса.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Задачи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Приобщение к изобразительному и декоративно-прикладному искусству и развитие детского творчества.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формирование способности к освоению и преобразованию окружающего     пространства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Создание благоприятных условий развития детей в соответствии с его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Дарья\Desktop\фото детей\IMG_20170131_1639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7" r="7452"/>
          <a:stretch/>
        </p:blipFill>
        <p:spPr bwMode="auto">
          <a:xfrm>
            <a:off x="2269387" y="4045187"/>
            <a:ext cx="2810435" cy="2545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Дарья\Desktop\фото детей\20170217_0940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8809" r="7143" b="15477"/>
          <a:stretch/>
        </p:blipFill>
        <p:spPr bwMode="auto">
          <a:xfrm>
            <a:off x="5079822" y="4089490"/>
            <a:ext cx="4035578" cy="248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5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Кружок: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«Сияние </a:t>
            </a:r>
            <a:r>
              <a:rPr lang="ru-RU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осикталин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Руководитель: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Ефремова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Христина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Александровна</a:t>
            </a:r>
            <a:endParaRPr lang="ru-RU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	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>
                <a:latin typeface="Arial" pitchFamily="34" charset="0"/>
                <a:cs typeface="Arial" pitchFamily="34" charset="0"/>
              </a:rPr>
              <a:t>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формировать творческие способности детей дошкольного возраста в процессе</a:t>
            </a:r>
            <a:r>
              <a:rPr lang="ru-RU" dirty="0" smtClean="0"/>
              <a:t> </a:t>
            </a:r>
            <a:r>
              <a:rPr lang="ru-RU" dirty="0"/>
              <a:t>музыкально-ритмических и танцевальных </a:t>
            </a:r>
            <a:r>
              <a:rPr lang="ru-RU" dirty="0" smtClean="0"/>
              <a:t>движений.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Задачи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С</a:t>
            </a:r>
            <a:r>
              <a:rPr lang="ru-RU" dirty="0" smtClean="0"/>
              <a:t>пособствовать </a:t>
            </a:r>
            <a:r>
              <a:rPr lang="ru-RU" dirty="0"/>
              <a:t>становлению чувства ритма, темпа, исполнительских навыков в танце и художественного </a:t>
            </a:r>
            <a:r>
              <a:rPr lang="ru-RU" dirty="0" smtClean="0"/>
              <a:t>вкуса;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Развивать координацию, выразительность, точность движений, пластичность.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/>
              <a:t>Раскрывать танцевальные способности детей через </a:t>
            </a:r>
            <a:r>
              <a:rPr lang="ru-RU" dirty="0" smtClean="0"/>
              <a:t>двигательную активность</a:t>
            </a:r>
            <a:r>
              <a:rPr lang="ru-RU" dirty="0"/>
              <a:t>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980" y="116472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Кружок: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Легомир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Руководитель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Софронова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Елена Аркадьевна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i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r>
              <a:rPr lang="ru-RU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dirty="0">
                <a:latin typeface="Arial" pitchFamily="34" charset="0"/>
                <a:cs typeface="Arial" pitchFamily="34" charset="0"/>
              </a:rPr>
              <a:t> создание организационных и содержательных условий,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обеспечивающих развитие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у дошкольников первоначальных конструкторских умений на основе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Lego</a:t>
            </a:r>
            <a:r>
              <a:rPr lang="ru-RU" dirty="0">
                <a:latin typeface="Arial" pitchFamily="34" charset="0"/>
                <a:cs typeface="Arial" pitchFamily="34" charset="0"/>
              </a:rPr>
              <a:t> конструирования.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Задачи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развивать у дошкольников интерес к моделированию и конструированию, стимулировать детское техническое творчество;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обучать конструированию по образцу, чертежу, условиям, по собственному замыслу;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формировать предпосылки учебной деятельности: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работу;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пробуждать творческую активность и воображение ребенка, желание включаться в творческую деятельность;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развивать пространственное и техническое мышление, активизировать мыслительные процессы дошкольников (творческое решение поставленных задач, изобретательность, поиск  нового и оригинального).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совершенствовать коммуникативные навыки детей при работе в паре, коллективе; выявлять одарённых, талантливых детей, обладающих нестандартным творческим мышлением;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развивать мелкую моторику рук, стимулируя в будущем общее речевое развитие и умственные способности.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арья\Desktop\фото детей\IMG_20170131_1756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8"/>
          <a:stretch/>
        </p:blipFill>
        <p:spPr bwMode="auto">
          <a:xfrm>
            <a:off x="911353" y="182049"/>
            <a:ext cx="3024336" cy="3049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арья\Desktop\фото детей\IMG_20170214_1638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9"/>
          <a:stretch/>
        </p:blipFill>
        <p:spPr bwMode="auto">
          <a:xfrm>
            <a:off x="4355976" y="276241"/>
            <a:ext cx="4154318" cy="2861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арья\Desktop\фото детей\IMG_20170110_0956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80" y="3251729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0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Образовательная программа состоит 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1714384"/>
            <a:ext cx="4176464" cy="414004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Обязательная часть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Программа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«От рождения до школы»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Н. Е.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Вераксы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6016" y="1714384"/>
            <a:ext cx="4176464" cy="41400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Вариативная часть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Программа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«Детство»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Т. И. Бабаева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046184" y="1503666"/>
            <a:ext cx="2088232" cy="1440160"/>
          </a:xfrm>
          <a:prstGeom prst="righ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Не менее 60 %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4031940" y="4738325"/>
            <a:ext cx="2232248" cy="1452611"/>
          </a:xfrm>
          <a:prstGeom prst="left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Не более 40%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60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Кружок: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Аптаах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холбуйачаан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Руководитель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Степанова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Дария Васильевна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dirty="0"/>
              <a:t>Развитие способностей детей средствами </a:t>
            </a:r>
            <a:r>
              <a:rPr lang="ru-RU" dirty="0" smtClean="0"/>
              <a:t>театрального искусства.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Задачи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Создать условия для развития творческой активности детей, участвующих в театральной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деятельности;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Совершенствовать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артистические навыки детей в плане переживания и воплощения образа, а также их исполнительские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умения;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Формировать у детей простейшие образно-выразительные умения, учить имитировать характерные движения сказочных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животных;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cs typeface="Arial" pitchFamily="34" charset="0"/>
              </a:rPr>
              <a:t>Познакомить детей с различными видами театра (кукольный, музыкальный, детский, театр зверей и др.).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Дарья\Desktop\фото детей\IMG_20170202_1747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1"/>
          <a:stretch/>
        </p:blipFill>
        <p:spPr bwMode="auto">
          <a:xfrm>
            <a:off x="3635896" y="3861048"/>
            <a:ext cx="3285042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87849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Организационный раздел</a:t>
            </a:r>
            <a:endParaRPr lang="ru-RU" sz="24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3.1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Психолого-педагогические условия, обеспечивающие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развитие ребенка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Программа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предполагает создание следующих психолого-педагогических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условий, обеспечивающих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развитие ребенка в соответствии с его возрастными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индивидуальными возможностями </a:t>
            </a:r>
            <a:r>
              <a:rPr lang="ru-RU" dirty="0">
                <a:latin typeface="Arial" pitchFamily="34" charset="0"/>
                <a:cs typeface="Arial" pitchFamily="34" charset="0"/>
              </a:rPr>
              <a:t>и интересами.</a:t>
            </a:r>
          </a:p>
          <a:p>
            <a:pPr algn="just"/>
            <a:r>
              <a:rPr lang="ru-RU" b="1" i="1" dirty="0">
                <a:latin typeface="Arial" pitchFamily="34" charset="0"/>
                <a:cs typeface="Arial" pitchFamily="34" charset="0"/>
              </a:rPr>
              <a:t>1. Личностно-порождающее взаимодействие взрослых с детьми,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предполагающее создание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таких ситуаций, в которых каждому ребенку предоставляется возможность выбора деятельности, партнера, средств и пр.; обеспечивается опора на его личный опыт при освоении новых знаний и жизненных навыков.</a:t>
            </a:r>
          </a:p>
          <a:p>
            <a:pPr algn="just"/>
            <a:r>
              <a:rPr lang="ru-RU" b="1" i="1" dirty="0">
                <a:latin typeface="Arial" pitchFamily="34" charset="0"/>
                <a:cs typeface="Arial" pitchFamily="34" charset="0"/>
              </a:rPr>
              <a:t>2. Ориентированность педагогической оценки на относительные показатели детской успешности, </a:t>
            </a:r>
            <a:r>
              <a:rPr lang="ru-RU" dirty="0">
                <a:latin typeface="Arial" pitchFamily="34" charset="0"/>
                <a:cs typeface="Arial" pitchFamily="34" charset="0"/>
              </a:rPr>
              <a:t>то есть сравнение нынешних и предыдущих достижений ребенка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стимулирование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самооценки.(индивидуальная карты диагностики и развития ребенка</a:t>
            </a:r>
          </a:p>
          <a:p>
            <a:pPr algn="just"/>
            <a:r>
              <a:rPr lang="ru-RU" b="1" i="1" dirty="0">
                <a:latin typeface="Arial" pitchFamily="34" charset="0"/>
                <a:cs typeface="Arial" pitchFamily="34" charset="0"/>
              </a:rPr>
              <a:t>3. Формирование игры </a:t>
            </a:r>
            <a:r>
              <a:rPr lang="ru-RU" dirty="0">
                <a:latin typeface="Arial" pitchFamily="34" charset="0"/>
                <a:cs typeface="Arial" pitchFamily="34" charset="0"/>
              </a:rPr>
              <a:t>как важнейшего фактора развития ребенка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b="1" i="1" dirty="0" smtClean="0">
                <a:latin typeface="Arial" pitchFamily="34" charset="0"/>
                <a:cs typeface="Arial" pitchFamily="34" charset="0"/>
              </a:rPr>
              <a:t>4. Создание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развивающей образовательной среды, </a:t>
            </a:r>
            <a:r>
              <a:rPr lang="ru-RU" dirty="0">
                <a:latin typeface="Arial" pitchFamily="34" charset="0"/>
                <a:cs typeface="Arial" pitchFamily="34" charset="0"/>
              </a:rPr>
              <a:t>способствующей физическому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социально-коммуникативному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, познавательному, речевому,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художественно-эстетическому развитию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ребенка и сохранению его индивидуальности, участие детей в районных и в республиканских конкурсах , олимпиадах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и.т.д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Arial" pitchFamily="34" charset="0"/>
                <a:cs typeface="Arial" pitchFamily="34" charset="0"/>
              </a:rPr>
              <a:t>5. Сбалансированность репродуктивной </a:t>
            </a:r>
            <a:r>
              <a:rPr lang="ru-RU" dirty="0">
                <a:latin typeface="Arial" pitchFamily="34" charset="0"/>
                <a:cs typeface="Arial" pitchFamily="34" charset="0"/>
              </a:rPr>
              <a:t>(воспроизводящей готовый образец)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и продуктивной </a:t>
            </a:r>
            <a:r>
              <a:rPr lang="ru-RU" dirty="0">
                <a:latin typeface="Arial" pitchFamily="34" charset="0"/>
                <a:cs typeface="Arial" pitchFamily="34" charset="0"/>
              </a:rPr>
              <a:t>(производящей субъективно новый продукт)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деятельности, </a:t>
            </a:r>
            <a:r>
              <a:rPr lang="ru-RU" dirty="0">
                <a:latin typeface="Arial" pitchFamily="34" charset="0"/>
                <a:cs typeface="Arial" pitchFamily="34" charset="0"/>
              </a:rPr>
              <a:t>то есть деятельности по освоению культурных форм и образцов и детской исследовательской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творческой </a:t>
            </a:r>
            <a:r>
              <a:rPr lang="ru-RU" dirty="0">
                <a:latin typeface="Arial" pitchFamily="34" charset="0"/>
                <a:cs typeface="Arial" pitchFamily="34" charset="0"/>
              </a:rPr>
              <a:t>деятельности; совместных и самостоятельных, подвижных и статичных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форм активности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b="1" i="1" dirty="0">
                <a:latin typeface="Arial" pitchFamily="34" charset="0"/>
                <a:cs typeface="Arial" pitchFamily="34" charset="0"/>
              </a:rPr>
              <a:t>6. Участие семьи </a:t>
            </a:r>
            <a:r>
              <a:rPr lang="ru-RU" dirty="0">
                <a:latin typeface="Arial" pitchFamily="34" charset="0"/>
                <a:cs typeface="Arial" pitchFamily="34" charset="0"/>
              </a:rPr>
              <a:t>как необходимое условие для полноценного развития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ребенка дошкольного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возраста.</a:t>
            </a:r>
          </a:p>
          <a:p>
            <a:pPr algn="just"/>
            <a:r>
              <a:rPr lang="ru-RU" b="1" i="1" dirty="0">
                <a:latin typeface="Arial" pitchFamily="34" charset="0"/>
                <a:cs typeface="Arial" pitchFamily="34" charset="0"/>
              </a:rPr>
              <a:t>7. Профессиональное развитие педагогов, </a:t>
            </a:r>
            <a:r>
              <a:rPr lang="ru-RU" dirty="0">
                <a:latin typeface="Arial" pitchFamily="34" charset="0"/>
                <a:cs typeface="Arial" pitchFamily="34" charset="0"/>
              </a:rPr>
              <a:t>направленное на развитие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профессиональных компетентностей</a:t>
            </a:r>
            <a:r>
              <a:rPr lang="ru-RU" dirty="0">
                <a:latin typeface="Arial" pitchFamily="34" charset="0"/>
                <a:cs typeface="Arial" pitchFamily="34" charset="0"/>
              </a:rPr>
              <a:t>, в том числе коммуникативной компетентности и мастерства мотивирования ребенка, а также владения правилами безопасного пользования Интернетом, предполагающее создание сетевого взаимодействия педагогов и управленцев, работающих по Программе.</a:t>
            </a:r>
          </a:p>
        </p:txBody>
      </p:sp>
    </p:spTree>
    <p:extLst>
      <p:ext uri="{BB962C8B-B14F-4D97-AF65-F5344CB8AC3E}">
        <p14:creationId xmlns:p14="http://schemas.microsoft.com/office/powerpoint/2010/main" val="19296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8720"/>
            <a:ext cx="89289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           Для реализации обязательной части Программы создана  развивающая предметно-пространственной среда по ДОУ, на прогулочных участках и в групповом помещении: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1.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Образовательная область «Познавательное развитие»: </a:t>
            </a:r>
            <a:r>
              <a:rPr lang="ru-RU" dirty="0">
                <a:latin typeface="Arial" pitchFamily="34" charset="0"/>
                <a:cs typeface="Arial" pitchFamily="34" charset="0"/>
              </a:rPr>
              <a:t>Настольные игры, домино, зона экспериментирования, календарь погоды, комнатные цветы, природные материалы, счетные палочки, геометрические фигуры, магнитные доски, картинки.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2.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Образовательная область «Речевое развитие»:  </a:t>
            </a:r>
            <a:r>
              <a:rPr lang="ru-RU" dirty="0">
                <a:latin typeface="Arial" pitchFamily="34" charset="0"/>
                <a:cs typeface="Arial" pitchFamily="34" charset="0"/>
              </a:rPr>
              <a:t>Картинки ,книги, диски, театры, игрушки резиновые «Животный мир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», муляжи </a:t>
            </a:r>
            <a:r>
              <a:rPr lang="ru-RU" dirty="0">
                <a:latin typeface="Arial" pitchFamily="34" charset="0"/>
                <a:cs typeface="Arial" pitchFamily="34" charset="0"/>
              </a:rPr>
              <a:t>фруктов и овощей.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Образовательная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область «Социально-коммуникативное развитие»: </a:t>
            </a:r>
            <a:r>
              <a:rPr lang="ru-RU" dirty="0">
                <a:latin typeface="Arial" pitchFamily="34" charset="0"/>
                <a:cs typeface="Arial" pitchFamily="34" charset="0"/>
              </a:rPr>
              <a:t>Книги, сюжетно ролевые игры  «Больница»,  «Семья», «Автопарк», «Магазин», «Гаи»,  «Парикмахерская», «Стройка», «Библиотека»,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«Полицейский </a:t>
            </a:r>
            <a:r>
              <a:rPr lang="ru-RU" dirty="0">
                <a:latin typeface="Arial" pitchFamily="34" charset="0"/>
                <a:cs typeface="Arial" pitchFamily="34" charset="0"/>
              </a:rPr>
              <a:t>участок», «Банк»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4.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Образовательная область «Физическое развитие»:</a:t>
            </a:r>
            <a:r>
              <a:rPr lang="ru-RU" dirty="0">
                <a:latin typeface="Arial" pitchFamily="34" charset="0"/>
                <a:cs typeface="Arial" pitchFamily="34" charset="0"/>
              </a:rPr>
              <a:t> Скакалки, обручи, дуга, мешки с песком, мячи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разные, кегли, массажные коврики, клюшки для хоккея, дротики,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кольцаброс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т.д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5.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Образовательная область «Художественно-речевое развитие»: </a:t>
            </a:r>
            <a:r>
              <a:rPr lang="ru-RU" dirty="0">
                <a:latin typeface="Arial" pitchFamily="34" charset="0"/>
                <a:cs typeface="Arial" pitchFamily="34" charset="0"/>
              </a:rPr>
              <a:t>зона для творчества. Картины,  теневой театр, кукольный театр, шапочки, маски, книги, диски. Для рисования альбомы, карандаши, акварель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т. д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145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развивающей предметно-пространственной</a:t>
            </a:r>
          </a:p>
          <a:p>
            <a:pPr lvl="0" algn="ctr"/>
            <a:r>
              <a:rPr lang="ru-RU" sz="24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среды</a:t>
            </a:r>
          </a:p>
        </p:txBody>
      </p:sp>
    </p:spTree>
    <p:extLst>
      <p:ext uri="{BB962C8B-B14F-4D97-AF65-F5344CB8AC3E}">
        <p14:creationId xmlns:p14="http://schemas.microsoft.com/office/powerpoint/2010/main" val="29872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Часть, формируемая участниками образовательных отношений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Материально-техническое </a:t>
            </a:r>
            <a:r>
              <a:rPr lang="ru-RU" dirty="0">
                <a:latin typeface="Arial" pitchFamily="34" charset="0"/>
                <a:cs typeface="Arial" pitchFamily="34" charset="0"/>
              </a:rPr>
              <a:t>обеспечение, в том числе современные образовательные информационные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технологии.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Для реализации Программы ДОУ имеет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                                                     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Спортивно - игровую площадку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Комплекты спортивного и игрового оборудования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Центры двигательной активности в группах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Медицинский кабинет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3.3. Технические средства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обучения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Технические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средства обучения используются в работе с детьми для расширения их представлений об окружающем мире. Природе, художественной литературе, пропаганде педагогических знаний среди родителей: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Экран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Музыкальный центр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Синтезатор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ЖК телевизор, </a:t>
            </a:r>
            <a:r>
              <a:rPr lang="en-US" dirty="0">
                <a:latin typeface="Arial" pitchFamily="34" charset="0"/>
                <a:cs typeface="Arial" pitchFamily="34" charset="0"/>
              </a:rPr>
              <a:t>DVD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Моноблок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Ноутбук</a:t>
            </a:r>
          </a:p>
        </p:txBody>
      </p:sp>
    </p:spTree>
    <p:extLst>
      <p:ext uri="{BB962C8B-B14F-4D97-AF65-F5344CB8AC3E}">
        <p14:creationId xmlns:p14="http://schemas.microsoft.com/office/powerpoint/2010/main" val="28528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Кадровые условия реализации Программы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Организация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должна быть укомплектована квалифицированными кадрами, в т. ч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руководящими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, педагогическими, учебно-вспомогательными, административно-хозяйственными работниками.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62401"/>
              </p:ext>
            </p:extLst>
          </p:nvPr>
        </p:nvGraphicFramePr>
        <p:xfrm>
          <a:off x="395537" y="1737764"/>
          <a:ext cx="8568950" cy="487690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71876"/>
                <a:gridCol w="924267"/>
                <a:gridCol w="1070753"/>
                <a:gridCol w="620377"/>
                <a:gridCol w="1364138"/>
                <a:gridCol w="1337220"/>
                <a:gridCol w="1267681"/>
                <a:gridCol w="1612638"/>
              </a:tblGrid>
              <a:tr h="1547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Фамилия, имя, отчество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Должность по которой присвоено категория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Шт. ед.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Образование, специальность 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и дата окончания ОУ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Стаж педагогической работы на начало учебного года (число лет и месяцев)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Квалификационная категория, дата присвоения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33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Степанова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Дария Васильевна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заведующий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Высшее, дошкольная педагогика и психология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ГОУ ВПО «Якутский государственный университет имени М.К.Аммосова»18.06.2005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 года 5 месяцев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Соответствует занимаемой должности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4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Софронова Елена Аркадьевна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воспитатель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Среднее профессиональное, дошкольное образование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ГБОУ РС(Я) среднего профессионального образования «Вилюйский педагогический колледж имени Г.Г.Чернышевского»22.06.2013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 лет 4 месяца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Соответствует занимаемой должности,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24.12.2013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30613" y="419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0" algn="l"/>
              </a:tabLst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и педагоги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812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469071"/>
              </p:ext>
            </p:extLst>
          </p:nvPr>
        </p:nvGraphicFramePr>
        <p:xfrm>
          <a:off x="107504" y="404664"/>
          <a:ext cx="8928990" cy="5933252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87501"/>
                <a:gridCol w="980651"/>
                <a:gridCol w="1098193"/>
                <a:gridCol w="646443"/>
                <a:gridCol w="1421455"/>
                <a:gridCol w="2594549"/>
                <a:gridCol w="936104"/>
                <a:gridCol w="864094"/>
              </a:tblGrid>
              <a:tr h="1042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Алексеева Альбина </a:t>
                      </a:r>
                      <a:r>
                        <a:rPr lang="ru-RU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r>
                        <a:rPr lang="ru-RU" sz="12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вановна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Среднее профессиональное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Учитель технологии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itchFamily="34" charset="0"/>
                          <a:cs typeface="Arial" pitchFamily="34" charset="0"/>
                        </a:rPr>
                        <a:t>Намский педагогический колледж им.И.Е.Винокурова .2012г</a:t>
                      </a:r>
                      <a:endParaRPr lang="ru-RU" sz="12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itchFamily="34" charset="0"/>
                          <a:cs typeface="Arial" pitchFamily="34" charset="0"/>
                        </a:rPr>
                        <a:t>4года</a:t>
                      </a:r>
                      <a:endParaRPr lang="ru-RU" sz="12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Федорова Маргарита Семеновна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Высшее, физическая культура и спорт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Федеральное государственное автономное образовательное учреждение высшего профессионального образования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«Северо –Восточный федеральный университет имени М.К.Аммосова»28.01.2016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1год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Петрова Сардана Васильевна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Среднее специальное, учитель-технологии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Намский педагогический колледж им.И.Е.Винокурова .2014г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4 года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Ефремова Христина Александровна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Музыкальный руководитель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0,25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Среднее специальное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Государственное бюджетное профессиональное образовательное учреждение «Якутский педагогический колледж им.С.Ф.Гоголева»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2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60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Степанова Дария Васильевна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Педагог</a:t>
                      </a:r>
                      <a:r>
                        <a:rPr lang="ru-RU" sz="12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-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психолог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0,25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Высшее, дошкольная педагогика и психология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ГОУ </a:t>
                      </a:r>
                      <a:r>
                        <a:rPr lang="ru-RU" sz="12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ВПО»Якутский</a:t>
                      </a: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государственный университет имени М.К.Аммосова»18.06.2005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1,6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738" marR="157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Материально-техническое обеспечение Программы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 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реализации Программы ДОУ имеет:      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                     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Спортивно - игровую площадку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Музыкальное пространство в группах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Комплекты спортивного и игрового оборудования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Центры двигательной активности в группах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Медицинский кабинет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Центры развития 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группах </a:t>
            </a:r>
          </a:p>
          <a:p>
            <a:pPr lvl="0" algn="just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u="sng" dirty="0" smtClean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1600" u="sng" dirty="0">
                <a:latin typeface="Arial" pitchFamily="34" charset="0"/>
                <a:cs typeface="Arial" pitchFamily="34" charset="0"/>
              </a:rPr>
              <a:t>развивающей среды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Методический кабинет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научно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 методическая и педагогическое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обеспечение.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Сенсорная комната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социально-психологическое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обеспечение развивающей среды</a:t>
            </a:r>
          </a:p>
          <a:p>
            <a:pPr lvl="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квалифицированной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коррекции.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Групповые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помещения - с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оздание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условий, обеспечивающих полноценное развитие ребенка: учебно-игровая зона, уголок уединения, физкультурная зона, зона познавательного развития, зона сюжетно-ролевых игр и. др.</a:t>
            </a:r>
          </a:p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Спортивно-оздоровительные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комплекс 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физического развития:  спортивно-игровая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площадка.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Музыкальное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пространство 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развитие творческих способностей</a:t>
            </a:r>
          </a:p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Дополнительные образовательные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пространства -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индивидуализации развивающей среды: мини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Ураса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изостудия, экологическая тропа,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Урэн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Хосуун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дойдута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(этнокультурная среда).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834" y="548680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Содержание наглядно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иллюстративного материала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u="sng" dirty="0">
                <a:latin typeface="Arial" pitchFamily="34" charset="0"/>
                <a:cs typeface="Arial" pitchFamily="34" charset="0"/>
              </a:rPr>
              <a:t>Тематика картин и иллюстраций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Ознакомление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с окружающим: </a:t>
            </a:r>
            <a:r>
              <a:rPr lang="ru-RU" dirty="0">
                <a:latin typeface="Arial" pitchFamily="34" charset="0"/>
                <a:cs typeface="Arial" pitchFamily="34" charset="0"/>
              </a:rPr>
              <a:t>Республика Саха (Я), Якутск, родной район, село, труд взрослых, ОБЖ, правила дорожного движения, Российская армия, школа, детский сад, семья, предметный мир.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речи: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предметные картинки для упражнений в произношении набор иллюстраций, картины для составления предложений, действия предметов, классификация предметов.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	Предметные </a:t>
            </a:r>
            <a:r>
              <a:rPr lang="ru-RU" dirty="0">
                <a:latin typeface="Arial" pitchFamily="34" charset="0"/>
                <a:cs typeface="Arial" pitchFamily="34" charset="0"/>
              </a:rPr>
              <a:t>картинки для описания</a:t>
            </a:r>
          </a:p>
          <a:p>
            <a:pPr lvl="0" algn="just"/>
            <a:r>
              <a:rPr lang="ru-RU" dirty="0">
                <a:latin typeface="Arial" pitchFamily="34" charset="0"/>
                <a:cs typeface="Arial" pitchFamily="34" charset="0"/>
              </a:rPr>
              <a:t>Сюжетные картинки для творческого рассказывания</a:t>
            </a:r>
          </a:p>
          <a:p>
            <a:pPr lvl="0" algn="just"/>
            <a:r>
              <a:rPr lang="ru-RU" dirty="0">
                <a:latin typeface="Arial" pitchFamily="34" charset="0"/>
                <a:cs typeface="Arial" pitchFamily="34" charset="0"/>
              </a:rPr>
              <a:t>Последовательные серии сюжетных картин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Ознакомление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с природой: </a:t>
            </a:r>
            <a:r>
              <a:rPr lang="ru-RU" dirty="0">
                <a:latin typeface="Arial" pitchFamily="34" charset="0"/>
                <a:cs typeface="Arial" pitchFamily="34" charset="0"/>
              </a:rPr>
              <a:t>животный мир (домашние, дикие животные, птицы, жизни диких животных), растительный мир (цветы, овощи, деревья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т.п</a:t>
            </a:r>
            <a:r>
              <a:rPr lang="ru-RU" dirty="0">
                <a:latin typeface="Arial" pitchFamily="34" charset="0"/>
                <a:cs typeface="Arial" pitchFamily="34" charset="0"/>
              </a:rPr>
              <a:t>), неживая природа (времена года, погода).</a:t>
            </a:r>
          </a:p>
          <a:p>
            <a:pPr lvl="0" algn="just"/>
            <a:r>
              <a:rPr lang="ru-RU" dirty="0">
                <a:latin typeface="Arial" pitchFamily="34" charset="0"/>
                <a:cs typeface="Arial" pitchFamily="34" charset="0"/>
              </a:rPr>
              <a:t>Формирование нравственных представлений.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Демонстрационные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и раздаточные материалы по образовательным областям: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познавательной, речевой, художественно- эстетической. </a:t>
            </a:r>
          </a:p>
        </p:txBody>
      </p:sp>
    </p:spTree>
    <p:extLst>
      <p:ext uri="{BB962C8B-B14F-4D97-AF65-F5344CB8AC3E}">
        <p14:creationId xmlns:p14="http://schemas.microsoft.com/office/powerpoint/2010/main" val="2208826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207535"/>
              </p:ext>
            </p:extLst>
          </p:nvPr>
        </p:nvGraphicFramePr>
        <p:xfrm>
          <a:off x="323528" y="3573016"/>
          <a:ext cx="7920879" cy="102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943"/>
                <a:gridCol w="4417602"/>
                <a:gridCol w="2902334"/>
              </a:tblGrid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сумма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Моноблок, интерактивная доска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130 000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Игрушки, спортивный  инвентарь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15 000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itchFamily="34" charset="0"/>
                          <a:cs typeface="Arial" pitchFamily="34" charset="0"/>
                        </a:rPr>
                        <a:t>Канц хоз товары</a:t>
                      </a:r>
                      <a:endParaRPr lang="ru-RU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18 253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471155"/>
            <a:ext cx="856895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Финансовые условия реализации Программы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Финансовое обеспечение реализации образовательной программы дошкольного образования опирается на исполнение расходных обязательств, обеспечивающих государственные гарантии прав на получение общедоступного и бесплатного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дошкольногообщего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образования.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Объем действующих расходных обязательств отражается в государственном (муниципальном) задании образовательной организации, реализующей программу дошкольного образования.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5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09104" y="129747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Введение</a:t>
            </a:r>
            <a:endParaRPr lang="ru-RU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4163" y="948711"/>
            <a:ext cx="2434993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Целевой раздел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2" y="948711"/>
            <a:ext cx="2434993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Содержательный раздел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96033" y="948711"/>
            <a:ext cx="2434993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Организационный раздел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506" y="1700808"/>
            <a:ext cx="2736306" cy="1872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     Программы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определяет ее цели и задачи, принципы и подходы к формированию Программы, планируемые результаты ее освоения в виде целевых ориентиров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3190" y="1700808"/>
            <a:ext cx="3024335" cy="49685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  Программы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включает описание образовательной деятельности в соответствии с направлениями развития ребенка в пяти образовательных областях – социально-коммуникативной, познавательной, речевой, художественно-эстетической, физической.</a:t>
            </a: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     Программа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определяет примерное содержание образовательных областей с учетом возрастных и индивидуальных особенностей детей в различных видах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     Программы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включает описание коррекционно-развивающей работы, обеспечивающей адаптацию и интеграцию детей с ограниченными возможностями здоровья в общество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73369" y="1700808"/>
            <a:ext cx="2880320" cy="2400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     Программы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описывает систему условий реализации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образовательной деятельности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необходимых для достижения целей Программы, планируемых результатов ее освоения в виде целевых ориентиров, а также особенности организации образовательной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деятельности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79630"/>
              </p:ext>
            </p:extLst>
          </p:nvPr>
        </p:nvGraphicFramePr>
        <p:xfrm>
          <a:off x="126430" y="1052736"/>
          <a:ext cx="8754395" cy="5260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744"/>
                <a:gridCol w="1686012"/>
                <a:gridCol w="2492365"/>
                <a:gridCol w="1508181"/>
                <a:gridCol w="2408093"/>
              </a:tblGrid>
              <a:tr h="22116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Время проведения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Совместная деятельность взрослого и детей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Взаимодействие взрослого </a:t>
                      </a:r>
                      <a:r>
                        <a:rPr lang="ru-RU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 детьми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148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Режимные моменты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Виды детской деятельности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Образовательные области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08.30 – 09.00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Прием детей, мед.осмотр,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дежурство,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в уголке природы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Индивидуальная работа, беседа, самостоятельная деятельность детей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Социально- коммуникативная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507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9.00 – 9.30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Утренняя гимнастика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Спортивные упражнения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 раз в неделю «Флешмоб» по любимым мультикам и видеоклипам детей.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Музыкальный руководитель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29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9.30 – 10.00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Гигиенические процедуры,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 завтрак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Воспитатель, помощник воспитателя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379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10.00 – 10.15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Мотивация к образовательной деятельности, проблемные ситуации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познавательная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296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10.15 – 11.50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Реализация непосредственно образовательной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деятельности через различные виды деятельности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Все 5 образ.областей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Руководитель физической культуры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187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10 мин.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Перерыв между НОД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Игровая деятельность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Социально- коммуникативная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 пом. воспитателя 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182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12.00 – 12.30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Подготовка к обеду, дежурство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Социально- </a:t>
                      </a:r>
                      <a:r>
                        <a:rPr lang="ru-RU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коммуникативная</a:t>
                      </a:r>
                      <a:endParaRPr lang="ru-RU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Помощник воспитателя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222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12.30 – 13.00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Обед, подготовка ко сну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Социально- коммуникативная</a:t>
                      </a:r>
                      <a:endParaRPr lang="ru-RU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Воспитатель, помощник воспитателя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148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13.00 -15.00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Дневной сон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276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15.00 – 15.30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Закаливающие процедуры, двигательная активность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Гимнастика, профилактические мероприятия, подвижные игры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</a:t>
                      </a:r>
                      <a:endParaRPr lang="ru-RU" sz="8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276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15.30 – 16.00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Самостоятельная деятельность в предметно-развивающей среде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 коммуникативная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29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16.00 – 16.30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Гигиенические процедуры, полдник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здоровье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Воспитатель, помощник воспитателя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43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16.30 – 16.50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Кружки, студии.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Все 5 образ.областей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 Воспитатель, музыкальный руководитель, руководитель физической культуры, педагог дополнительного образования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644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16.55 – 18.00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Индивидуальная работа, сюжетно-ролевые игры, исследовательские игры, настольные игры, хозяйственно-бытовой труд, отгадывание загадок, чтение, час двигательного творчества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Познавательная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Физическая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Социально- коммуникативная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Воспитатель, помощник воспитателя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  <a:tr h="2963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18.00 – 19.00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Общение с родителями, уход домой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Социально- коммуникативная</a:t>
                      </a:r>
                      <a:endParaRPr lang="ru-RU" sz="8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Воспитатель, помощник воспитателя</a:t>
                      </a:r>
                      <a:endParaRPr lang="ru-RU" sz="8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5109" marR="15109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7158" y="373886"/>
            <a:ext cx="91770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организации психолого-педагогической работы в дошкольной группе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8398" y="75982"/>
            <a:ext cx="3359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latin typeface="Arial" pitchFamily="34" charset="0"/>
                <a:cs typeface="Arial" pitchFamily="34" charset="0"/>
              </a:rPr>
              <a:t>Режим дня и распорядок</a:t>
            </a:r>
            <a:endParaRPr lang="ru-RU" sz="2000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61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432356"/>
              </p:ext>
            </p:extLst>
          </p:nvPr>
        </p:nvGraphicFramePr>
        <p:xfrm>
          <a:off x="73390" y="725373"/>
          <a:ext cx="8928992" cy="5871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1656184"/>
                <a:gridCol w="2880320"/>
                <a:gridCol w="1991272"/>
                <a:gridCol w="1753144"/>
              </a:tblGrid>
              <a:tr h="2093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Время проведения</a:t>
                      </a:r>
                    </a:p>
                  </a:txBody>
                  <a:tcPr marL="12591" marR="12591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Совместная деятельность взрослого и детей</a:t>
                      </a:r>
                    </a:p>
                  </a:txBody>
                  <a:tcPr marL="12591" marR="1259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Взаимодействие взрослого с детьми</a:t>
                      </a:r>
                    </a:p>
                  </a:txBody>
                  <a:tcPr marL="12591" marR="12591" marT="0" marB="0"/>
                </a:tc>
              </a:tr>
              <a:tr h="189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Режимные моменты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Виды детской деятельности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Образовательные области</a:t>
                      </a:r>
                    </a:p>
                  </a:txBody>
                  <a:tcPr marL="12591" marR="1259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08.30–09.00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Прием детей, </a:t>
                      </a:r>
                      <a:r>
                        <a:rPr lang="ru-RU" sz="800" dirty="0" err="1">
                          <a:latin typeface="Arial" pitchFamily="34" charset="0"/>
                          <a:cs typeface="Arial" pitchFamily="34" charset="0"/>
                        </a:rPr>
                        <a:t>мед.осмотр</a:t>
                      </a: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дежурство,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в уголке природы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Индивидуальная работа, беседа, самостоятельная деятельность детей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Социально- коммуникативная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 marL="12591" marR="12591" marT="0" marB="0"/>
                </a:tc>
              </a:tr>
              <a:tr h="311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9.00 – 9.30</a:t>
                      </a: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Утренняя гимнастика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Спортивные упражнения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1 раз в неделю «Сээдьэ»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Физическая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Музыкальный руководитель</a:t>
                      </a:r>
                    </a:p>
                  </a:txBody>
                  <a:tcPr marL="12591" marR="12591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9.30 – 10.00</a:t>
                      </a: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Гигиенические процедуры,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 завтрак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Воспитатель, помощник воспитателя</a:t>
                      </a:r>
                    </a:p>
                  </a:txBody>
                  <a:tcPr marL="12591" marR="12591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10.00–10.15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Мотивация к образовательной деятельности, проблемные ситуации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познавательная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 marL="12591" marR="12591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10.15–11.50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Реализация непосредственно образовательной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деятельности через различные виды деятельности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Все 5 образ. областей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Руководитель физической культуры</a:t>
                      </a:r>
                    </a:p>
                  </a:txBody>
                  <a:tcPr marL="12591" marR="12591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10 мин.</a:t>
                      </a: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Перерыв между НОД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Игровая деятельность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Социально - коммуникативная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 пом. воспитателя </a:t>
                      </a:r>
                    </a:p>
                  </a:txBody>
                  <a:tcPr marL="12591" marR="12591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12.15–10.25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Второй завтрак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Воспитание культурно-гигиенических навыков, культуре еды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 пом. воспитателя</a:t>
                      </a:r>
                    </a:p>
                  </a:txBody>
                  <a:tcPr marL="12591" marR="12591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10.50–11.20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Подготовка к прогулке, прогулка или динамическая «Час»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 труд в природе, наблюдения, игры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Физическая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Социально- коммуникативная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Воспитатель, помощник воспитателя</a:t>
                      </a:r>
                    </a:p>
                  </a:txBody>
                  <a:tcPr marL="12591" marR="12591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11.20–12.25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Возвращение с прогулки, гигиенические процедуры, медицинская профилактика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Полоскание горла, индивидуально-коррекционные работы, дидактические игры, самостоятельная деятельность детей в предметно-развивающей среде.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Все 5 образовательных областей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воспитатель, педагог-психолог</a:t>
                      </a:r>
                    </a:p>
                  </a:txBody>
                  <a:tcPr marL="12591" marR="12591" marT="0" marB="0"/>
                </a:tc>
              </a:tr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12.25–12.30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Подготовка к обеду, дежурство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Социально- 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коммуникативная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 marL="12591" marR="12591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12.30–13.00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Обед, подготовка ко сну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Социально- </a:t>
                      </a: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коммуникативная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Воспитатель, помощник воспитателя</a:t>
                      </a:r>
                    </a:p>
                  </a:txBody>
                  <a:tcPr marL="12591" marR="12591" marT="0" marB="0"/>
                </a:tc>
              </a:tr>
              <a:tr h="2093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13.00-15.00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Дневной сон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 marL="12591" marR="12591" marT="0" marB="0"/>
                </a:tc>
              </a:tr>
              <a:tr h="294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15.00–15.30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Закаливающие процедуры, двигательная активность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Гимнастика, профилактические мероприятия, подвижные игры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Физическая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Здоровье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 marL="12591" marR="12591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15.30–16.00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Самостоятельная деятельность в предметно-развивающей среде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Социально коммуникативная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</a:t>
                      </a:r>
                    </a:p>
                  </a:txBody>
                  <a:tcPr marL="12591" marR="12591" marT="0" marB="0"/>
                </a:tc>
              </a:tr>
              <a:tr h="235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16.00–16.30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Гигиенические процедуры, полдник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здоровье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Воспитатель, помощник воспитателя</a:t>
                      </a:r>
                    </a:p>
                  </a:txBody>
                  <a:tcPr marL="12591" marR="12591" marT="0" marB="0"/>
                </a:tc>
              </a:tr>
              <a:tr h="255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16.30–16.50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Кружки, студии.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Все 5 образ.областей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 воспитатели, музыкальный руководитель</a:t>
                      </a:r>
                    </a:p>
                  </a:txBody>
                  <a:tcPr marL="12591" marR="12591" marT="0" marB="0"/>
                </a:tc>
              </a:tr>
              <a:tr h="557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16.55–18.00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Индивидуальная работа, сюжетно-ролевые игры, исследовательские игры, настольные игры, хозяйственно-бытовой труд, отгадывание загадок, чтение, час двигательного творчества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Познавательная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Физическая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Социально- коммуникативная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cs typeface="Arial" pitchFamily="34" charset="0"/>
                        </a:rPr>
                        <a:t>Воспитатель, помощник воспитателя</a:t>
                      </a:r>
                    </a:p>
                  </a:txBody>
                  <a:tcPr marL="12591" marR="12591" marT="0" marB="0"/>
                </a:tc>
              </a:tr>
              <a:tr h="364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Arial" pitchFamily="34" charset="0"/>
                          <a:cs typeface="Arial" pitchFamily="34" charset="0"/>
                        </a:rPr>
                        <a:t>18.00–19.00</a:t>
                      </a:r>
                      <a:endParaRPr lang="ru-RU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591" marR="1259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Общение с родителями, уход домой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Социально- коммуникативная</a:t>
                      </a:r>
                    </a:p>
                  </a:txBody>
                  <a:tcPr marL="12591" marR="12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cs typeface="Arial" pitchFamily="34" charset="0"/>
                        </a:rPr>
                        <a:t>Воспитатель, помощник воспитателя</a:t>
                      </a:r>
                    </a:p>
                  </a:txBody>
                  <a:tcPr marL="12591" marR="12591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0004" y="78688"/>
            <a:ext cx="897899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организации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психолого-педагогической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работы в ранней группе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43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34003"/>
              </p:ext>
            </p:extLst>
          </p:nvPr>
        </p:nvGraphicFramePr>
        <p:xfrm>
          <a:off x="194395" y="620688"/>
          <a:ext cx="8856983" cy="5805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1800200"/>
                <a:gridCol w="1728192"/>
                <a:gridCol w="1656184"/>
                <a:gridCol w="1656184"/>
                <a:gridCol w="1512167"/>
              </a:tblGrid>
              <a:tr h="311025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cs typeface="Arial" pitchFamily="34" charset="0"/>
                        </a:rPr>
                        <a:t>Понедельник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cs typeface="Arial" pitchFamily="34" charset="0"/>
                        </a:rPr>
                        <a:t>Вторник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cs typeface="Arial" pitchFamily="34" charset="0"/>
                        </a:rPr>
                        <a:t>Среда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cs typeface="Arial" pitchFamily="34" charset="0"/>
                        </a:rPr>
                        <a:t>Четверг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cs typeface="Arial" pitchFamily="34" charset="0"/>
                        </a:rPr>
                        <a:t>Пятница</a:t>
                      </a:r>
                    </a:p>
                  </a:txBody>
                  <a:tcPr marL="30626" marR="30626" marT="0" marB="0"/>
                </a:tc>
              </a:tr>
              <a:tr h="63517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Младшая группа</a:t>
                      </a:r>
                    </a:p>
                  </a:txBody>
                  <a:tcPr marL="30626" marR="30626" marT="0" marB="0" vert="vert27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09.30-09.45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1) Ознакомление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с окружающим 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09.55-10.10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2) Физическая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09.30-09.45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1) Физическая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09.55-10.10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2) музыка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09.30.-09.45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1) Развитие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речи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09.55-10.10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2) Физическая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09.30-09.45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1)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лепка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09.55.10.10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2) музыка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09.30-09.45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1) математика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09.55-10.10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2) Физическая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30626" marR="30626" marT="0" marB="0"/>
                </a:tc>
              </a:tr>
              <a:tr h="115944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средняя</a:t>
                      </a:r>
                    </a:p>
                  </a:txBody>
                  <a:tcPr marL="30626" marR="30626" marT="0" marB="0" vert="vert27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10.00-10.20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1)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О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знакомление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с окружающим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10.30-10.50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музыка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10.00-10.20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1) Познание (ФЭМП)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10.30-10.50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физическая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10.00-10.20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Развитие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речи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10.30-10.50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2) музыка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10.00-10.20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1)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рисование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10.30-10.50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2) Физическая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10.00-10.20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1)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Лепка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или аппликация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10.30-10.50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физическая культура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626" marR="30626" marT="0" marB="0"/>
                </a:tc>
              </a:tr>
              <a:tr h="155200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старшая</a:t>
                      </a:r>
                    </a:p>
                  </a:txBody>
                  <a:tcPr marL="30626" marR="30626" marT="0" marB="0" vert="vert27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10.00-10.25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1)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Ознакомление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с окружающим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10.35-11.00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рисование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11.10.-11.35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Физкультура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10.00-10.25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1) Познание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(ФЭМП)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10.35-11.00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музыка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10.00-10.25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1) Развитие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речи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10.35-11.00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Художественное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творчество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16.45-17.10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Физкультура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10.40-11.10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Художественное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творчество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11.20-11.50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Музыка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10.00-10.25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1) Развитие речи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2)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10.35-11.00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Физическая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626" marR="30626" marT="0" marB="0"/>
                </a:tc>
              </a:tr>
              <a:tr h="165322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подготовительная</a:t>
                      </a:r>
                    </a:p>
                  </a:txBody>
                  <a:tcPr marL="30626" marR="30626" marT="0" marB="0" vert="vert270" anchor="ctr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10.00-10.30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Ознакомление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с окружающим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10.40-11.10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Физическая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10.00-10.30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1) Познание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(ФЭМП)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10.40-11.10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Художественное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творчество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11.20-11.45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Музыка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10.00-10.30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Развитие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речи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10.40-11.10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Физкультура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10.00-10.30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1) Познание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(ФЭМП)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10.40-11.10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2) Художественное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творчество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11.20-11.50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Музыка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626" marR="30626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10.00-10.30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Развитие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речи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10.40-11.10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 Художественное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творчество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11.20.-11.50</a:t>
                      </a: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3) Физическая культура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0626" marR="30626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6442501"/>
            <a:ext cx="896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360613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</a:t>
            </a:r>
            <a:r>
              <a:rPr lang="ru-RU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художественной литературы проводится во время подготовки детей ко сну в неделю по 2 раза.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4624"/>
            <a:ext cx="6150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360613" algn="l"/>
              </a:tabLst>
            </a:pPr>
            <a:r>
              <a:rPr lang="ru-RU" sz="2000" b="1" u="sng" dirty="0">
                <a:solidFill>
                  <a:srgbClr val="373737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Сетка НОД по группам на 2016-2017 год.</a:t>
            </a:r>
            <a:endParaRPr lang="ru-RU" sz="10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5071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Arial" pitchFamily="34" charset="0"/>
                <a:cs typeface="Arial" pitchFamily="34" charset="0"/>
              </a:rPr>
              <a:t>Перспективы работы по совершенствованию и развитию</a:t>
            </a:r>
            <a:endParaRPr lang="ru-RU" sz="20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u="sng" dirty="0">
                <a:latin typeface="Arial" pitchFamily="34" charset="0"/>
                <a:cs typeface="Arial" pitchFamily="34" charset="0"/>
              </a:rPr>
              <a:t>содержания Программы и обеспечивающих ее реализацию</a:t>
            </a:r>
            <a:endParaRPr lang="ru-RU" sz="20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u="sng" dirty="0">
                <a:latin typeface="Arial" pitchFamily="34" charset="0"/>
                <a:cs typeface="Arial" pitchFamily="34" charset="0"/>
              </a:rPr>
              <a:t>нормативно-правовых, финансовых, научно-методических,</a:t>
            </a:r>
            <a:endParaRPr lang="ru-RU" sz="2000" u="sng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u="sng" dirty="0">
                <a:latin typeface="Arial" pitchFamily="34" charset="0"/>
                <a:cs typeface="Arial" pitchFamily="34" charset="0"/>
              </a:rPr>
              <a:t>кадровых, информационных и материально-технических ресурсов</a:t>
            </a:r>
            <a:endParaRPr lang="ru-RU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595" y="1628800"/>
            <a:ext cx="856050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В целях совершенствования нормативных и научно-методических ресурсов Программы запланирована следующая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публикация в электронном и бумажном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виде.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Апробирование разработанных материалов в организациях,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осуществляющих образовательную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деятельность на дошкольном уровне общего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образования.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Обсуждение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разработанных нормативных, научно-методических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практических материалов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Участниками совершенствования Программы, в т. ч. с учетом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результатов апробирования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обобщение материалов обсуждения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апробирования.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Внесение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корректив в Программу, разработка рекомендаций по особенностям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ее реализации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т.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д.</a:t>
            </a:r>
          </a:p>
          <a:p>
            <a:pPr marL="342900" indent="-342900" algn="just">
              <a:buFontTx/>
              <a:buAutoNum type="arabicPeriod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Регулярное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научно-методическое консультационно-информационное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сопровождение Организаций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реализующих Программу.</a:t>
            </a:r>
          </a:p>
          <a:p>
            <a:pPr marL="342900" indent="-342900" algn="just"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07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03" y="116632"/>
            <a:ext cx="9001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Перечень литературных источников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При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разработке Программы использовались следующие литературные источники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представленные </a:t>
            </a:r>
            <a:r>
              <a:rPr lang="ru-RU" dirty="0">
                <a:latin typeface="Arial" pitchFamily="34" charset="0"/>
                <a:cs typeface="Arial" pitchFamily="34" charset="0"/>
              </a:rPr>
              <a:t>в данном перечне в порядке, учитывающем значимость и степень влияния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их на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содержание Программы.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- Федеральный </a:t>
            </a:r>
            <a:r>
              <a:rPr lang="ru-RU" dirty="0">
                <a:latin typeface="Arial" pitchFamily="34" charset="0"/>
                <a:cs typeface="Arial" pitchFamily="34" charset="0"/>
              </a:rPr>
              <a:t>государственный образовательный стандарт дошкольного образования, утвержденный приказом Министерства образования и науки РФ от17.10.2013 №1155, зарегистрированный в Министерстве Юстиции РФ от №303384 от 14.11. </a:t>
            </a:r>
            <a:r>
              <a:rPr lang="ru-RU" dirty="0">
                <a:latin typeface="Arial" pitchFamily="34" charset="0"/>
                <a:cs typeface="Arial" pitchFamily="34" charset="0"/>
              </a:rPr>
              <a:t>2013 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- Закон </a:t>
            </a:r>
            <a:r>
              <a:rPr lang="ru-RU" dirty="0">
                <a:latin typeface="Arial" pitchFamily="34" charset="0"/>
                <a:cs typeface="Arial" pitchFamily="34" charset="0"/>
              </a:rPr>
              <a:t>РФ «Об образовании» от 29.12.2012г. </a:t>
            </a:r>
            <a:r>
              <a:rPr lang="ru-RU" dirty="0">
                <a:latin typeface="Arial" pitchFamily="34" charset="0"/>
                <a:cs typeface="Arial" pitchFamily="34" charset="0"/>
              </a:rPr>
              <a:t>№273- Ф3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- Типовые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положение о дошкольном образовательном учреждении, утвержденное постановление Правительства РФ от  27.10.11. </a:t>
            </a:r>
            <a:r>
              <a:rPr lang="ru-RU" dirty="0">
                <a:latin typeface="Arial" pitchFamily="34" charset="0"/>
                <a:cs typeface="Arial" pitchFamily="34" charset="0"/>
              </a:rPr>
              <a:t>№2562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- Устав </a:t>
            </a:r>
            <a:r>
              <a:rPr lang="ru-RU" dirty="0">
                <a:latin typeface="Arial" pitchFamily="34" charset="0"/>
                <a:cs typeface="Arial" pitchFamily="34" charset="0"/>
              </a:rPr>
              <a:t>муниципального бюджетного дошкольного образовательного учреждение, утвержденный Распоряжением Главы МР «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Оленекский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эвенкийский национальный район» №924 от 06.03.2014г.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- Лицензия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право осуществления образовательный деятельности, серия 14 Л01№ 0000515 от 04.03.2015г.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регистрационный № 0719 срок действия- бессрочно</a:t>
            </a:r>
          </a:p>
          <a:p>
            <a:pPr lvl="0" algn="just"/>
            <a:r>
              <a:rPr lang="ru-RU" dirty="0" smtClean="0">
                <a:latin typeface="Arial" pitchFamily="34" charset="0"/>
                <a:cs typeface="Arial" pitchFamily="34" charset="0"/>
              </a:rPr>
              <a:t>- Санитарно- </a:t>
            </a:r>
            <a:r>
              <a:rPr lang="ru-RU" dirty="0">
                <a:latin typeface="Arial" pitchFamily="34" charset="0"/>
                <a:cs typeface="Arial" pitchFamily="34" charset="0"/>
              </a:rPr>
              <a:t>эпидемиологические требования к устройству, содержанию и организации режима работа в дошкольных организациях (СанПиН 2.4.1. </a:t>
            </a:r>
            <a:r>
              <a:rPr lang="ru-RU" dirty="0">
                <a:latin typeface="Arial" pitchFamily="34" charset="0"/>
                <a:cs typeface="Arial" pitchFamily="34" charset="0"/>
              </a:rPr>
              <a:t>30479- 13), утвержденные постановлением главного государственного санитарного врача РФ от 15.10.2013г. № 1155 и зарегистрированный в Министерстве юстиции РФ от 14.11.2013 регистрационный №30384</a:t>
            </a:r>
          </a:p>
        </p:txBody>
      </p:sp>
    </p:spTree>
    <p:extLst>
      <p:ext uri="{BB962C8B-B14F-4D97-AF65-F5344CB8AC3E}">
        <p14:creationId xmlns:p14="http://schemas.microsoft.com/office/powerpoint/2010/main" val="362983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232591" cy="864096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u="sng" dirty="0" smtClean="0">
                <a:effectLst/>
                <a:latin typeface="Arial" pitchFamily="34" charset="0"/>
                <a:cs typeface="Arial" pitchFamily="34" charset="0"/>
              </a:rPr>
              <a:t>Целевой раздел</a:t>
            </a:r>
            <a:r>
              <a:rPr lang="ru-RU" sz="3200" u="sng" dirty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u="sng" dirty="0">
                <a:effectLst/>
                <a:latin typeface="Arial" pitchFamily="34" charset="0"/>
                <a:cs typeface="Arial" pitchFamily="34" charset="0"/>
              </a:rPr>
            </a:br>
            <a:endParaRPr lang="ru-RU" sz="32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708920"/>
            <a:ext cx="8640960" cy="388843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4572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6648" y="1340768"/>
            <a:ext cx="253117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Цели Программы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8280920" cy="13681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8862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>
                <a:latin typeface="Arial" pitchFamily="34" charset="0"/>
                <a:cs typeface="Arial" pitchFamily="34" charset="0"/>
              </a:rPr>
              <a:t>Создание благоприятных условий для полноценного проживания ребенком дошкольного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детства</a:t>
            </a:r>
          </a:p>
          <a:p>
            <a:pPr marL="38862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Всестороннее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развитие психических и физических качеств детей в соответствии с возрастными и индивидуальными особенностями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3861048"/>
            <a:ext cx="374441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Цели формирующей части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648" y="4590256"/>
            <a:ext cx="8280920" cy="7920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8862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Помочь </a:t>
            </a:r>
            <a:r>
              <a:rPr lang="ru-RU" dirty="0">
                <a:latin typeface="Arial" pitchFamily="34" charset="0"/>
                <a:cs typeface="Arial" pitchFamily="34" charset="0"/>
              </a:rPr>
              <a:t>воспитателям по физической культуре организовать планомерную работу по физическому развитию детей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Задачи программы:</a:t>
            </a:r>
            <a:endParaRPr lang="ru-RU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Обязательной части: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Охрана и укрепления физического и психического здоровья детей, их эмоционального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благополучия;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Обеспечение преемственности целей, задач и содержания образования, реализуемых в рамке образовательной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программы;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Объединения обучения и воспитания в целостный образовательный процесс на основе духовно- нравственных, социально- культурных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ценностей;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Формирование общей культуры личности детей, развития их социальных, нравственных, эстетических, интеллектуальных, физических качеств, инициативности, самостоятельности и ответственности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ребенка;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Формирования предпосылок к учебной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деятельности;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Обеспечения возможности формирования программ различной направленности с учетом образовательных потребностей, способностей и состояния здоровья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детей;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Формирования социально- культурной среды, соответствующей возрастным, индивидуальным, психологическим и физиологическим особенностям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детей;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Обеспечения психолого - 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val="8133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i="1" u="sng" dirty="0">
                <a:latin typeface="Arial" pitchFamily="34" charset="0"/>
                <a:cs typeface="Arial" pitchFamily="34" charset="0"/>
              </a:rPr>
              <a:t>Ф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ормирующей </a:t>
            </a:r>
            <a:r>
              <a:rPr lang="ru-RU" b="1" i="1" u="sng" dirty="0">
                <a:latin typeface="Arial" pitchFamily="34" charset="0"/>
                <a:cs typeface="Arial" pitchFamily="34" charset="0"/>
              </a:rPr>
              <a:t>части:</a:t>
            </a: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Стимулировать и активизировать деятельность педагогов по физической культуре в работе по физическому развитию детей дошкольного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возраста;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Применять современные формы и методы организации занятии по физическому развитию детей дошкольного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возраста;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Распространять опыт работы среди педагогов дошкольных образовательных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учреждений.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6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540" y="408905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u="sng" dirty="0">
                <a:latin typeface="Arial" pitchFamily="34" charset="0"/>
                <a:cs typeface="Arial" pitchFamily="34" charset="0"/>
              </a:rPr>
              <a:t>Планируемые результаты освоения программы</a:t>
            </a:r>
            <a:endParaRPr lang="ru-RU" sz="2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41277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К </a:t>
            </a:r>
            <a:r>
              <a:rPr lang="ru-RU" dirty="0">
                <a:latin typeface="Arial" pitchFamily="34" charset="0"/>
                <a:cs typeface="Arial" pitchFamily="34" charset="0"/>
              </a:rPr>
              <a:t>целевым ориентиром в обязательной части и части, формируемый участниками образовательных отношений, с учетом возрастных возможностей и индивидуальных различий (индивидуальный траекторий развития детей), а также особенностей развития детей с ограниченными возможностями здоровья, в том числе детей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инвалидов (</a:t>
            </a:r>
            <a:r>
              <a:rPr lang="ru-RU" dirty="0">
                <a:latin typeface="Arial" pitchFamily="34" charset="0"/>
                <a:cs typeface="Arial" pitchFamily="34" charset="0"/>
              </a:rPr>
              <a:t>дети с ограниченными возможностями здоровья) относятся социально нормативные возрастные характеристики возможных достижений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34608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332656"/>
            <a:ext cx="5641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latin typeface="Arial" pitchFamily="34" charset="0"/>
                <a:cs typeface="Arial" pitchFamily="34" charset="0"/>
              </a:rPr>
              <a:t>Инновационная деятельность ДОУ </a:t>
            </a:r>
            <a:endParaRPr lang="ru-RU" sz="24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МБДОУ </a:t>
            </a:r>
            <a:r>
              <a:rPr lang="ru-RU" dirty="0">
                <a:latin typeface="Arial" pitchFamily="34" charset="0"/>
                <a:cs typeface="Arial" pitchFamily="34" charset="0"/>
              </a:rPr>
              <a:t>с 2015 года, реализует Республиканский  пилотный проект «Создание эффективной системы выявления задатков и развития способностей детей в ДОО и школе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		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031978"/>
            <a:ext cx="1314146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559048"/>
            <a:ext cx="8712968" cy="18060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     Внедрение системы работы по раннему выявлению задатков и развития способностей дошкольного возраста в аспекте интеллектуально-творческой самореализации, обеспечивающих гармоничное вхождение ребенка социум. Создание Банка данных одаренных детей дошкольного возраста для отбора дальнейшего обучения по соответствующим сфере и уровню их одаренности образовательным программам.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19" y="4509120"/>
            <a:ext cx="1314147" cy="360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18" y="5013176"/>
            <a:ext cx="8640961" cy="1355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Формирование системы работы с одаренными детьми;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Создание условий для развития задатков;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Участие детей по реализации проекта в различных конкурсах, фестивалях, олимпиадах и т.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83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556532"/>
              </p:ext>
            </p:extLst>
          </p:nvPr>
        </p:nvGraphicFramePr>
        <p:xfrm>
          <a:off x="107504" y="260648"/>
          <a:ext cx="8928992" cy="640871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4318119"/>
                <a:gridCol w="1536958"/>
                <a:gridCol w="3073915"/>
              </a:tblGrid>
              <a:tr h="3876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Мероприятие 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Дата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Республиканский, районный, </a:t>
                      </a:r>
                      <a:r>
                        <a:rPr lang="ru-RU" sz="1200" dirty="0" err="1">
                          <a:latin typeface="Arial" pitchFamily="34" charset="0"/>
                          <a:cs typeface="Arial" pitchFamily="34" charset="0"/>
                        </a:rPr>
                        <a:t>внутрисадовский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Республиканский конкурс-фестиваль «</a:t>
                      </a:r>
                      <a:r>
                        <a:rPr lang="ru-RU" sz="1200" dirty="0" err="1">
                          <a:latin typeface="Arial" pitchFamily="34" charset="0"/>
                          <a:cs typeface="Arial" pitchFamily="34" charset="0"/>
                        </a:rPr>
                        <a:t>Лего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-Мир»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октябрь-ноябрь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Внутрисадовский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, районный, республиканский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6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Республиканский конкурс по изобразительному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искусству 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«Образы линии»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ноябрь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Arial" pitchFamily="34" charset="0"/>
                          <a:cs typeface="Arial" pitchFamily="34" charset="0"/>
                        </a:rPr>
                        <a:t>Внутри ДОУ, районный и лучшие работы на республику</a:t>
                      </a:r>
                      <a:endParaRPr lang="ru-RU" sz="1200" b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3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Олимпиада по развитию логического, творческого мышления, познавательных способностей и математических представлений «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Тиин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Мэйии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. Белочка.»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ноябрь-декабрь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Республиканская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1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Муниципальный, улусный (районный) и республиканский этапы Всероссийского конкурса исследовательских и творческих проектов дошкольников и младших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школьников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«Я-ИССЛЕДОВАТЕЛЬ</a:t>
                      </a: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январь-март</a:t>
                      </a: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cs typeface="Arial" pitchFamily="34" charset="0"/>
                        </a:rPr>
                        <a:t>Районный, 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республиканский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Проведение отборочного тура шахматной олимпиады 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И.Г.Сухина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в ДОУ или СОШ</a:t>
                      </a:r>
                      <a:endParaRPr lang="ru-RU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январь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Внутри ДОУ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Прием заявок на участие в шахматной олимпиаде 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И.Г.Сухина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(республиканский)</a:t>
                      </a:r>
                      <a:endParaRPr lang="ru-RU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январь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Победитель на республиканский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3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Республиканские игры юных исполнителей классической и национальной музыки «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Алыптаах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доргоон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. Чарующие звуки Якутии». Дистанционная форма(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ютуб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январь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Республиканский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Республиканский литературно-философский конкурс «Хо</a:t>
                      </a: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уйуу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. Воспеваю.» Прием видеоматериалов.</a:t>
                      </a:r>
                      <a:endParaRPr lang="ru-RU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март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Республиканский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Конкурс по Робототехнике </a:t>
                      </a:r>
                      <a:endParaRPr lang="ru-RU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Март-апрель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Внутри ДОУ, победитель на республику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19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Конкурс «В мире сказок»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Март-апрель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Районный, Республиканский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1433" marR="21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6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254</TotalTime>
  <Words>2424</Words>
  <Application>Microsoft Office PowerPoint</Application>
  <PresentationFormat>Экран (4:3)</PresentationFormat>
  <Paragraphs>707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Воздушный поток</vt:lpstr>
      <vt:lpstr>Презентация PowerPoint</vt:lpstr>
      <vt:lpstr>Образовательная программа состоит :</vt:lpstr>
      <vt:lpstr>Презентация PowerPoint</vt:lpstr>
      <vt:lpstr>Целевой раздел </vt:lpstr>
      <vt:lpstr>Задачи программы: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25</cp:revision>
  <dcterms:created xsi:type="dcterms:W3CDTF">2017-08-24T01:27:34Z</dcterms:created>
  <dcterms:modified xsi:type="dcterms:W3CDTF">2017-08-24T06:57:40Z</dcterms:modified>
</cp:coreProperties>
</file>